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2" r:id="rId2"/>
  </p:sldMasterIdLst>
  <p:notesMasterIdLst>
    <p:notesMasterId r:id="rId23"/>
  </p:notesMasterIdLst>
  <p:sldIdLst>
    <p:sldId id="256" r:id="rId3"/>
    <p:sldId id="275" r:id="rId4"/>
    <p:sldId id="257" r:id="rId5"/>
    <p:sldId id="258" r:id="rId6"/>
    <p:sldId id="259" r:id="rId7"/>
    <p:sldId id="260" r:id="rId8"/>
    <p:sldId id="269" r:id="rId9"/>
    <p:sldId id="277" r:id="rId10"/>
    <p:sldId id="265" r:id="rId11"/>
    <p:sldId id="268" r:id="rId12"/>
    <p:sldId id="276" r:id="rId13"/>
    <p:sldId id="279" r:id="rId14"/>
    <p:sldId id="270" r:id="rId15"/>
    <p:sldId id="278" r:id="rId16"/>
    <p:sldId id="261" r:id="rId17"/>
    <p:sldId id="263" r:id="rId18"/>
    <p:sldId id="262" r:id="rId19"/>
    <p:sldId id="264" r:id="rId20"/>
    <p:sldId id="266" r:id="rId21"/>
    <p:sldId id="267" r:id="rId22"/>
  </p:sldIdLst>
  <p:sldSz cx="12192000" cy="6858000"/>
  <p:notesSz cx="6858000" cy="9144000"/>
  <p:embeddedFontLst>
    <p:embeddedFont>
      <p:font typeface="Malgun Gothic Semilight" panose="020B0502040204020203" pitchFamily="34" charset="-128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Product Sans" panose="020B0503030502040203" pitchFamily="3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676"/>
    <a:srgbClr val="455A64"/>
    <a:srgbClr val="1B5E20"/>
    <a:srgbClr val="4CAF50"/>
    <a:srgbClr val="B2FF59"/>
    <a:srgbClr val="B9F6CA"/>
    <a:srgbClr val="424242"/>
    <a:srgbClr val="263238"/>
    <a:srgbClr val="69F0AE"/>
    <a:srgbClr val="00C8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7" autoAdjust="0"/>
    <p:restoredTop sz="94660"/>
  </p:normalViewPr>
  <p:slideViewPr>
    <p:cSldViewPr snapToGrid="0">
      <p:cViewPr varScale="1">
        <p:scale>
          <a:sx n="73" d="100"/>
          <a:sy n="73" d="100"/>
        </p:scale>
        <p:origin x="4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44E87FAE-EA59-427A-998B-91BBBD3D3451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2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6853C1A-F118-41CD-9FC0-425711CFE14B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4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337BC5F-60A7-449D-9DF4-F0D28A4FE906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IN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1494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future, it can help local medical stores benefit from the rented rooms by providing medicines and equipment.</a:t>
            </a:r>
            <a:endParaRPr lang="en-IN" sz="2000" b="0" strike="noStrike" spc="-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It will further help increase employment opportunities for people willing to work as nurses and medicine delivery men for the rented rooms.</a:t>
            </a:r>
            <a:endParaRPr lang="en-IN" sz="2000" b="0" strike="noStrike" spc="-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70E6AEF-9214-4C28-ABB7-31EAE71FC3D1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IN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9218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future, it can help local medical stores benefit from the rented rooms by providing medicines and equipment.</a:t>
            </a:r>
            <a:endParaRPr lang="en-IN" sz="2000" b="0" strike="noStrike" spc="-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It will further help increase employment opportunities for people willing to work as nurses and medicine delivery men for the rented rooms.</a:t>
            </a:r>
            <a:endParaRPr lang="en-IN" sz="2000" b="0" strike="noStrike" spc="-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70E6AEF-9214-4C28-ABB7-31EAE71FC3D1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IN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7266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future, it can help local medical stores benefit from the rented rooms by providing medicines and equipment.</a:t>
            </a:r>
            <a:endParaRPr lang="en-IN" sz="2000" b="0" strike="noStrike" spc="-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It will further help increase employment opportunities for people willing to work as nurses and medicine delivery men for the rented rooms.</a:t>
            </a:r>
            <a:endParaRPr lang="en-IN" sz="2000" b="0" strike="noStrike" spc="-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70E6AEF-9214-4C28-ABB7-31EAE71FC3D1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IN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1291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future, it can help local medical stores benefit from the rented rooms by providing medicines and equipment.</a:t>
            </a:r>
            <a:endParaRPr lang="en-IN" sz="2000" b="0" strike="noStrike" spc="-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It will further help increase employment opportunities for people willing to work as nurses and medicine delivery men for the rented rooms.</a:t>
            </a:r>
            <a:endParaRPr lang="en-IN" sz="2000" b="0" strike="noStrike" spc="-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70E6AEF-9214-4C28-ABB7-31EAE71FC3D1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n-IN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6255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4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337BC5F-60A7-449D-9DF4-F0D28A4FE906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4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3C5A4887-14D0-4A07-AEE5-EA06C0BA71DF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4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2D4A3A8-01BB-4A47-A89A-638FBEA427C8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5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AAC6B83-E3FC-43D6-B8FA-F5CF02758535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18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5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AAC6B83-E3FC-43D6-B8FA-F5CF02758535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 lang="en-IN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1664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0503B6-F4CD-DE49-AB30-479371E855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1445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5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AAC6B83-E3FC-43D6-B8FA-F5CF02758535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20</a:t>
            </a:fld>
            <a:endParaRPr lang="en-IN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5502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3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AF024E2-48C0-43C1-91A8-5C44EB4F5C50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3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B09B1C6-F0A8-4266-9FB1-8D80BB581204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future, it can help local medical stores benefit from the rented rooms by providing medicines and equipment.</a:t>
            </a:r>
            <a:endParaRPr lang="en-IN" sz="2000" b="0" strike="noStrike" spc="-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It will further help increase employment opportunities for people willing to work as nurses and medicine delivery men for the rented rooms.</a:t>
            </a:r>
            <a:endParaRPr lang="en-IN" sz="2000" b="0" strike="noStrike" spc="-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70E6AEF-9214-4C28-ABB7-31EAE71FC3D1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3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64C5129-C084-4DB9-BEED-0F007E296AD0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future, it can help local medical stores benefit from the rented rooms by providing medicines and equipment.</a:t>
            </a:r>
            <a:endParaRPr lang="en-IN" sz="2000" b="0" strike="noStrike" spc="-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It will further help increase employment opportunities for people willing to work as nurses and medicine delivery men for the rented rooms.</a:t>
            </a:r>
            <a:endParaRPr lang="en-IN" sz="2000" b="0" strike="noStrike" spc="-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70E6AEF-9214-4C28-ABB7-31EAE71FC3D1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IN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5573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future, it can help local medical stores benefit from the rented rooms by providing medicines and equipment.</a:t>
            </a:r>
            <a:endParaRPr lang="en-IN" sz="2000" b="0" strike="noStrike" spc="-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It will further help increase employment opportunities for people willing to work as nurses and medicine delivery men for the rented rooms.</a:t>
            </a:r>
            <a:endParaRPr lang="en-IN" sz="2000" b="0" strike="noStrike" spc="-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70E6AEF-9214-4C28-ABB7-31EAE71FC3D1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IN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3377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5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AE0F11A-C02E-46BD-A196-426AD875B274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5764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067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948855-50F8-4F15-A48D-841814D9EBB5}"/>
              </a:ext>
            </a:extLst>
          </p:cNvPr>
          <p:cNvGrpSpPr/>
          <p:nvPr/>
        </p:nvGrpSpPr>
        <p:grpSpPr>
          <a:xfrm>
            <a:off x="-1135080" y="-2053080"/>
            <a:ext cx="15411960" cy="10677960"/>
            <a:chOff x="-1135080" y="-2053080"/>
            <a:chExt cx="15411960" cy="10677960"/>
          </a:xfrm>
        </p:grpSpPr>
        <p:sp>
          <p:nvSpPr>
            <p:cNvPr id="44" name="CustomShape 1"/>
            <p:cNvSpPr/>
            <p:nvPr/>
          </p:nvSpPr>
          <p:spPr>
            <a:xfrm rot="18900000">
              <a:off x="9512640" y="270000"/>
              <a:ext cx="4764240" cy="5604120"/>
            </a:xfrm>
            <a:custGeom>
              <a:avLst/>
              <a:gdLst/>
              <a:ahLst/>
              <a:cxnLst/>
              <a:rect l="l" t="t" r="r" b="b"/>
              <a:pathLst>
                <a:path w="4764506" h="5604356">
                  <a:moveTo>
                    <a:pt x="3924657" y="0"/>
                  </a:moveTo>
                  <a:lnTo>
                    <a:pt x="4764506" y="839849"/>
                  </a:lnTo>
                  <a:lnTo>
                    <a:pt x="0" y="5604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5" name="CustomShape 2"/>
            <p:cNvSpPr/>
            <p:nvPr/>
          </p:nvSpPr>
          <p:spPr>
            <a:xfrm rot="18900000">
              <a:off x="6304320" y="-2053080"/>
              <a:ext cx="4106160" cy="4106160"/>
            </a:xfrm>
            <a:custGeom>
              <a:avLst/>
              <a:gdLst/>
              <a:ahLst/>
              <a:cxnLst/>
              <a:rect l="l" t="t" r="r" b="b"/>
              <a:pathLst>
                <a:path w="4106584" h="4106584">
                  <a:moveTo>
                    <a:pt x="0" y="0"/>
                  </a:moveTo>
                  <a:lnTo>
                    <a:pt x="4106584" y="4106584"/>
                  </a:lnTo>
                  <a:lnTo>
                    <a:pt x="0" y="4106584"/>
                  </a:lnTo>
                  <a:close/>
                </a:path>
              </a:pathLst>
            </a:custGeom>
            <a:solidFill>
              <a:srgbClr val="455A64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6" name="CustomShape 3"/>
            <p:cNvSpPr/>
            <p:nvPr/>
          </p:nvSpPr>
          <p:spPr>
            <a:xfrm rot="18900000">
              <a:off x="536400" y="5581080"/>
              <a:ext cx="2553480" cy="2553480"/>
            </a:xfrm>
            <a:custGeom>
              <a:avLst/>
              <a:gdLst/>
              <a:ahLst/>
              <a:cxnLst/>
              <a:rect l="l" t="t" r="r" b="b"/>
              <a:pathLst>
                <a:path w="2553990" h="2553991">
                  <a:moveTo>
                    <a:pt x="2553990" y="0"/>
                  </a:moveTo>
                  <a:lnTo>
                    <a:pt x="2553990" y="25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CustomShape 4"/>
            <p:cNvSpPr/>
            <p:nvPr/>
          </p:nvSpPr>
          <p:spPr>
            <a:xfrm rot="18900000">
              <a:off x="-1135080" y="3708720"/>
              <a:ext cx="2558880" cy="2967480"/>
            </a:xfrm>
            <a:custGeom>
              <a:avLst/>
              <a:gdLst/>
              <a:ahLst/>
              <a:cxnLst/>
              <a:rect l="l" t="t" r="r" b="b"/>
              <a:pathLst>
                <a:path w="2559410" h="2967775">
                  <a:moveTo>
                    <a:pt x="2559410" y="0"/>
                  </a:moveTo>
                  <a:lnTo>
                    <a:pt x="2559410" y="2967775"/>
                  </a:lnTo>
                  <a:lnTo>
                    <a:pt x="408364" y="2967774"/>
                  </a:lnTo>
                  <a:lnTo>
                    <a:pt x="0" y="2559411"/>
                  </a:lnTo>
                  <a:close/>
                </a:path>
              </a:pathLst>
            </a:custGeom>
            <a:solidFill>
              <a:srgbClr val="263238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CustomShape 5"/>
            <p:cNvSpPr/>
            <p:nvPr/>
          </p:nvSpPr>
          <p:spPr>
            <a:xfrm rot="18900000">
              <a:off x="7782480" y="4989600"/>
              <a:ext cx="3778200" cy="3635280"/>
            </a:xfrm>
            <a:custGeom>
              <a:avLst/>
              <a:gdLst/>
              <a:ahLst/>
              <a:cxnLst/>
              <a:rect l="l" t="t" r="r" b="b"/>
              <a:pathLst>
                <a:path w="3778408" h="3635585">
                  <a:moveTo>
                    <a:pt x="3778408" y="0"/>
                  </a:moveTo>
                  <a:lnTo>
                    <a:pt x="3778408" y="3492762"/>
                  </a:lnTo>
                  <a:lnTo>
                    <a:pt x="3635585" y="36355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7D8B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9" name="CustomShape 6"/>
            <p:cNvSpPr/>
            <p:nvPr/>
          </p:nvSpPr>
          <p:spPr>
            <a:xfrm rot="18900000">
              <a:off x="808200" y="-1955880"/>
              <a:ext cx="6376320" cy="9851400"/>
            </a:xfrm>
            <a:custGeom>
              <a:avLst/>
              <a:gdLst/>
              <a:ahLst/>
              <a:cxnLst/>
              <a:rect l="l" t="t" r="r" b="b"/>
              <a:pathLst>
                <a:path w="6376737" h="9851811">
                  <a:moveTo>
                    <a:pt x="2462209" y="0"/>
                  </a:moveTo>
                  <a:lnTo>
                    <a:pt x="6376737" y="3914528"/>
                  </a:lnTo>
                  <a:lnTo>
                    <a:pt x="6376737" y="9851811"/>
                  </a:lnTo>
                  <a:lnTo>
                    <a:pt x="2615344" y="9851811"/>
                  </a:lnTo>
                  <a:lnTo>
                    <a:pt x="1" y="7236468"/>
                  </a:lnTo>
                  <a:lnTo>
                    <a:pt x="0" y="2462209"/>
                  </a:lnTo>
                  <a:close/>
                </a:path>
              </a:pathLst>
            </a:custGeom>
            <a:solidFill>
              <a:srgbClr val="FFFFFF"/>
            </a:solidFill>
            <a:ln w="12600">
              <a:noFill/>
            </a:ln>
            <a:effectLst>
              <a:outerShdw>
                <a:srgbClr val="000000">
                  <a:alpha val="4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50" name="CustomShape 7"/>
          <p:cNvSpPr/>
          <p:nvPr/>
        </p:nvSpPr>
        <p:spPr>
          <a:xfrm>
            <a:off x="2098224" y="3115361"/>
            <a:ext cx="602676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IN" sz="4000" b="0" strike="noStrike" spc="-1" dirty="0" err="1">
                <a:solidFill>
                  <a:srgbClr val="000000"/>
                </a:solidFill>
                <a:latin typeface="Product Sans" panose="020B0503030502040203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Allisto</a:t>
            </a:r>
            <a:br>
              <a:rPr lang="en-IN" sz="4000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</a:br>
            <a:r>
              <a:rPr lang="en-IN" sz="2800" spc="-1" dirty="0">
                <a:solidFill>
                  <a:schemeClr val="bg1">
                    <a:lumMod val="65000"/>
                  </a:schemeClr>
                </a:solidFill>
                <a:latin typeface="Product Sans" panose="020B0503030502040203" pitchFamily="34" charset="0"/>
                <a:ea typeface="Roboto Thin" pitchFamily="2" charset="0"/>
              </a:rPr>
              <a:t>Right where you need us.</a:t>
            </a:r>
            <a:endParaRPr lang="en-IN" sz="2800" b="0" strike="noStrike" spc="-1" dirty="0">
              <a:solidFill>
                <a:schemeClr val="bg1">
                  <a:lumMod val="65000"/>
                </a:schemeClr>
              </a:solidFill>
              <a:latin typeface="Product Sans" panose="020B0503030502040203" pitchFamily="34" charset="0"/>
              <a:ea typeface="Roboto Thin" pitchFamily="2" charset="0"/>
            </a:endParaRPr>
          </a:p>
        </p:txBody>
      </p:sp>
      <p:sp>
        <p:nvSpPr>
          <p:cNvPr id="51" name="CustomShape 8"/>
          <p:cNvSpPr/>
          <p:nvPr/>
        </p:nvSpPr>
        <p:spPr>
          <a:xfrm>
            <a:off x="2144206" y="4270068"/>
            <a:ext cx="6026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Environment for both doctors and patients, promoting early detection of autism and further diagnosing</a:t>
            </a:r>
            <a:endParaRPr lang="en-IN" sz="1600" b="0" strike="noStrike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12A4EF-BFE4-4823-9717-6FB0BA48725D}"/>
              </a:ext>
            </a:extLst>
          </p:cNvPr>
          <p:cNvGrpSpPr/>
          <p:nvPr/>
        </p:nvGrpSpPr>
        <p:grpSpPr>
          <a:xfrm>
            <a:off x="355378" y="334540"/>
            <a:ext cx="1151456" cy="1151456"/>
            <a:chOff x="537783" y="3097597"/>
            <a:chExt cx="1151456" cy="115145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5EB667-147F-434E-A7C7-D39164A4B5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7783" y="3097597"/>
              <a:ext cx="1151456" cy="1151456"/>
            </a:xfrm>
            <a:prstGeom prst="ellipse">
              <a:avLst/>
            </a:prstGeom>
            <a:solidFill>
              <a:srgbClr val="00E67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25400" dir="5400000" algn="ctr" rotWithShape="0">
                <a:srgbClr val="000000">
                  <a:alpha val="3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Graphic 12" descr="Voice">
              <a:extLst>
                <a:ext uri="{FF2B5EF4-FFF2-40B4-BE49-F238E27FC236}">
                  <a16:creationId xmlns:a16="http://schemas.microsoft.com/office/drawing/2014/main" id="{9CAADEFB-0467-42EB-8E38-20DDCA3D3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5361" y="3216125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5"/>
          <p:cNvSpPr txBox="1"/>
          <p:nvPr/>
        </p:nvSpPr>
        <p:spPr>
          <a:xfrm>
            <a:off x="11638080" y="6226200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9F7D8B0D-4A70-43B8-9C07-AD0476E78D1B}" type="slidenum">
              <a:rPr lang="en-IN" sz="1800" b="0" strike="noStrike" spc="-1">
                <a:solidFill>
                  <a:srgbClr val="000000"/>
                </a:solidFill>
                <a:latin typeface="Calibri"/>
              </a:rPr>
              <a:t>10</a:t>
            </a:fld>
            <a:endParaRPr lang="en-IN" sz="1800" b="0" strike="noStrike" spc="-1">
              <a:latin typeface="Times New Roman"/>
            </a:endParaRP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9C15BA17-A217-4795-98E0-FFA3556462BB}"/>
              </a:ext>
            </a:extLst>
          </p:cNvPr>
          <p:cNvSpPr/>
          <p:nvPr/>
        </p:nvSpPr>
        <p:spPr>
          <a:xfrm>
            <a:off x="5531619" y="3089776"/>
            <a:ext cx="4764480" cy="6784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200" b="0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The works.</a:t>
            </a:r>
            <a:endParaRPr lang="en-IN" sz="3200" b="0" strike="noStrike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endParaRPr lang="en-IN" spc="-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166E3F-16B4-4D75-A542-D53B65742EE8}"/>
              </a:ext>
            </a:extLst>
          </p:cNvPr>
          <p:cNvGrpSpPr/>
          <p:nvPr/>
        </p:nvGrpSpPr>
        <p:grpSpPr>
          <a:xfrm>
            <a:off x="3950641" y="2859466"/>
            <a:ext cx="1151456" cy="1151456"/>
            <a:chOff x="386192" y="3464731"/>
            <a:chExt cx="1151456" cy="115145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2F1BE8-03D0-479A-B1DB-80BFF6B99C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192" y="3464731"/>
              <a:ext cx="1151456" cy="1151456"/>
            </a:xfrm>
            <a:prstGeom prst="ellipse">
              <a:avLst/>
            </a:prstGeom>
            <a:solidFill>
              <a:srgbClr val="00E67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25400" dir="5400000" algn="ctr" rotWithShape="0">
                <a:srgbClr val="000000">
                  <a:alpha val="3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84">
              <a:extLst>
                <a:ext uri="{FF2B5EF4-FFF2-40B4-BE49-F238E27FC236}">
                  <a16:creationId xmlns:a16="http://schemas.microsoft.com/office/drawing/2014/main" id="{17D6E21A-0721-4333-9C22-3F1BCF8AE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714" y="3894253"/>
              <a:ext cx="292412" cy="292412"/>
            </a:xfrm>
            <a:custGeom>
              <a:avLst/>
              <a:gdLst>
                <a:gd name="T0" fmla="*/ 401 w 455"/>
                <a:gd name="T1" fmla="*/ 0 h 455"/>
                <a:gd name="T2" fmla="*/ 48 w 455"/>
                <a:gd name="T3" fmla="*/ 0 h 455"/>
                <a:gd name="T4" fmla="*/ 0 w 455"/>
                <a:gd name="T5" fmla="*/ 53 h 455"/>
                <a:gd name="T6" fmla="*/ 0 w 455"/>
                <a:gd name="T7" fmla="*/ 406 h 455"/>
                <a:gd name="T8" fmla="*/ 48 w 455"/>
                <a:gd name="T9" fmla="*/ 454 h 455"/>
                <a:gd name="T10" fmla="*/ 401 w 455"/>
                <a:gd name="T11" fmla="*/ 454 h 455"/>
                <a:gd name="T12" fmla="*/ 454 w 455"/>
                <a:gd name="T13" fmla="*/ 406 h 455"/>
                <a:gd name="T14" fmla="*/ 454 w 455"/>
                <a:gd name="T15" fmla="*/ 53 h 455"/>
                <a:gd name="T16" fmla="*/ 401 w 455"/>
                <a:gd name="T17" fmla="*/ 0 h 455"/>
                <a:gd name="T18" fmla="*/ 353 w 455"/>
                <a:gd name="T19" fmla="*/ 154 h 455"/>
                <a:gd name="T20" fmla="*/ 96 w 455"/>
                <a:gd name="T21" fmla="*/ 154 h 455"/>
                <a:gd name="T22" fmla="*/ 96 w 455"/>
                <a:gd name="T23" fmla="*/ 101 h 455"/>
                <a:gd name="T24" fmla="*/ 353 w 455"/>
                <a:gd name="T25" fmla="*/ 101 h 455"/>
                <a:gd name="T26" fmla="*/ 353 w 455"/>
                <a:gd name="T27" fmla="*/ 154 h 455"/>
                <a:gd name="T28" fmla="*/ 353 w 455"/>
                <a:gd name="T29" fmla="*/ 251 h 455"/>
                <a:gd name="T30" fmla="*/ 96 w 455"/>
                <a:gd name="T31" fmla="*/ 251 h 455"/>
                <a:gd name="T32" fmla="*/ 96 w 455"/>
                <a:gd name="T33" fmla="*/ 203 h 455"/>
                <a:gd name="T34" fmla="*/ 353 w 455"/>
                <a:gd name="T35" fmla="*/ 203 h 455"/>
                <a:gd name="T36" fmla="*/ 353 w 455"/>
                <a:gd name="T37" fmla="*/ 251 h 455"/>
                <a:gd name="T38" fmla="*/ 275 w 455"/>
                <a:gd name="T39" fmla="*/ 353 h 455"/>
                <a:gd name="T40" fmla="*/ 96 w 455"/>
                <a:gd name="T41" fmla="*/ 353 h 455"/>
                <a:gd name="T42" fmla="*/ 96 w 455"/>
                <a:gd name="T43" fmla="*/ 304 h 455"/>
                <a:gd name="T44" fmla="*/ 275 w 455"/>
                <a:gd name="T45" fmla="*/ 304 h 455"/>
                <a:gd name="T46" fmla="*/ 275 w 455"/>
                <a:gd name="T47" fmla="*/ 353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5" h="455">
                  <a:moveTo>
                    <a:pt x="401" y="0"/>
                  </a:moveTo>
                  <a:lnTo>
                    <a:pt x="48" y="0"/>
                  </a:lnTo>
                  <a:cubicBezTo>
                    <a:pt x="19" y="0"/>
                    <a:pt x="0" y="24"/>
                    <a:pt x="0" y="53"/>
                  </a:cubicBezTo>
                  <a:lnTo>
                    <a:pt x="0" y="406"/>
                  </a:lnTo>
                  <a:cubicBezTo>
                    <a:pt x="0" y="435"/>
                    <a:pt x="19" y="454"/>
                    <a:pt x="48" y="454"/>
                  </a:cubicBezTo>
                  <a:lnTo>
                    <a:pt x="401" y="454"/>
                  </a:lnTo>
                  <a:cubicBezTo>
                    <a:pt x="430" y="454"/>
                    <a:pt x="454" y="435"/>
                    <a:pt x="454" y="406"/>
                  </a:cubicBezTo>
                  <a:lnTo>
                    <a:pt x="454" y="53"/>
                  </a:lnTo>
                  <a:cubicBezTo>
                    <a:pt x="454" y="24"/>
                    <a:pt x="430" y="0"/>
                    <a:pt x="401" y="0"/>
                  </a:cubicBezTo>
                  <a:close/>
                  <a:moveTo>
                    <a:pt x="353" y="154"/>
                  </a:moveTo>
                  <a:lnTo>
                    <a:pt x="96" y="154"/>
                  </a:lnTo>
                  <a:lnTo>
                    <a:pt x="96" y="101"/>
                  </a:lnTo>
                  <a:lnTo>
                    <a:pt x="353" y="101"/>
                  </a:lnTo>
                  <a:lnTo>
                    <a:pt x="353" y="154"/>
                  </a:lnTo>
                  <a:close/>
                  <a:moveTo>
                    <a:pt x="353" y="251"/>
                  </a:moveTo>
                  <a:lnTo>
                    <a:pt x="96" y="251"/>
                  </a:lnTo>
                  <a:lnTo>
                    <a:pt x="96" y="203"/>
                  </a:lnTo>
                  <a:lnTo>
                    <a:pt x="353" y="203"/>
                  </a:lnTo>
                  <a:lnTo>
                    <a:pt x="353" y="251"/>
                  </a:lnTo>
                  <a:close/>
                  <a:moveTo>
                    <a:pt x="275" y="353"/>
                  </a:moveTo>
                  <a:lnTo>
                    <a:pt x="96" y="353"/>
                  </a:lnTo>
                  <a:lnTo>
                    <a:pt x="96" y="304"/>
                  </a:lnTo>
                  <a:lnTo>
                    <a:pt x="275" y="304"/>
                  </a:lnTo>
                  <a:lnTo>
                    <a:pt x="275" y="3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2224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"/>
          <p:cNvGrpSpPr/>
          <p:nvPr/>
        </p:nvGrpSpPr>
        <p:grpSpPr>
          <a:xfrm>
            <a:off x="9370800" y="-1429200"/>
            <a:ext cx="4249800" cy="4246920"/>
            <a:chOff x="9370800" y="-1429200"/>
            <a:chExt cx="4249800" cy="4246920"/>
          </a:xfrm>
        </p:grpSpPr>
        <p:sp>
          <p:nvSpPr>
            <p:cNvPr id="77" name="CustomShape 2"/>
            <p:cNvSpPr/>
            <p:nvPr/>
          </p:nvSpPr>
          <p:spPr>
            <a:xfrm rot="8100000">
              <a:off x="9784440" y="-1014840"/>
              <a:ext cx="1999080" cy="1999080"/>
            </a:xfrm>
            <a:custGeom>
              <a:avLst/>
              <a:gdLst/>
              <a:ahLst/>
              <a:cxnLst/>
              <a:rect l="l" t="t" r="r" b="b"/>
              <a:pathLst>
                <a:path w="2553990" h="2553991">
                  <a:moveTo>
                    <a:pt x="2553990" y="0"/>
                  </a:moveTo>
                  <a:lnTo>
                    <a:pt x="2553990" y="25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3"/>
            <p:cNvSpPr/>
            <p:nvPr/>
          </p:nvSpPr>
          <p:spPr>
            <a:xfrm rot="8100000">
              <a:off x="11089080" y="126360"/>
              <a:ext cx="2003400" cy="2323080"/>
            </a:xfrm>
            <a:custGeom>
              <a:avLst/>
              <a:gdLst/>
              <a:ahLst/>
              <a:cxnLst/>
              <a:rect l="l" t="t" r="r" b="b"/>
              <a:pathLst>
                <a:path w="2559410" h="2967775">
                  <a:moveTo>
                    <a:pt x="2559410" y="0"/>
                  </a:moveTo>
                  <a:lnTo>
                    <a:pt x="2559410" y="2967775"/>
                  </a:lnTo>
                  <a:lnTo>
                    <a:pt x="408364" y="2967774"/>
                  </a:lnTo>
                  <a:lnTo>
                    <a:pt x="0" y="2559411"/>
                  </a:lnTo>
                  <a:close/>
                </a:path>
              </a:pathLst>
            </a:custGeom>
            <a:solidFill>
              <a:srgbClr val="263238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0" name="TextShape 5"/>
          <p:cNvSpPr txBox="1"/>
          <p:nvPr/>
        </p:nvSpPr>
        <p:spPr>
          <a:xfrm>
            <a:off x="11638080" y="6226200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583BDDE9-9B76-43CB-9867-27A9B424F821}" type="slidenum">
              <a:rPr lang="en-IN" sz="1800" b="0" strike="noStrike" spc="-1">
                <a:solidFill>
                  <a:srgbClr val="000000"/>
                </a:solidFill>
                <a:latin typeface="Calibri"/>
              </a:rPr>
              <a:t>11</a:t>
            </a:fld>
            <a:endParaRPr lang="en-IN" sz="1800" b="0" strike="noStrike" spc="-1">
              <a:latin typeface="Times New Roman"/>
            </a:endParaRPr>
          </a:p>
        </p:txBody>
      </p:sp>
      <p:sp>
        <p:nvSpPr>
          <p:cNvPr id="8" name="TextShape 4">
            <a:extLst>
              <a:ext uri="{FF2B5EF4-FFF2-40B4-BE49-F238E27FC236}">
                <a16:creationId xmlns:a16="http://schemas.microsoft.com/office/drawing/2014/main" id="{44E0BFA1-AB2C-49C4-B7F7-B26DDAE4F474}"/>
              </a:ext>
            </a:extLst>
          </p:cNvPr>
          <p:cNvSpPr txBox="1"/>
          <p:nvPr/>
        </p:nvSpPr>
        <p:spPr>
          <a:xfrm>
            <a:off x="312091" y="613903"/>
            <a:ext cx="3611160" cy="431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latin typeface="Product Sans" panose="020B0503030502040203" pitchFamily="34" charset="0"/>
              </a:rPr>
              <a:t>Allisto</a:t>
            </a:r>
            <a:endParaRPr lang="en-US" sz="4400" b="0" strike="noStrike" spc="-1" dirty="0">
              <a:solidFill>
                <a:srgbClr val="000000"/>
              </a:solidFill>
              <a:latin typeface="Product Sans" panose="020B0503030502040203" pitchFamily="34" charset="0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88FB8E18-1AF6-47AF-BC26-E751EE3F03A6}"/>
              </a:ext>
            </a:extLst>
          </p:cNvPr>
          <p:cNvSpPr/>
          <p:nvPr/>
        </p:nvSpPr>
        <p:spPr>
          <a:xfrm>
            <a:off x="312091" y="211115"/>
            <a:ext cx="2208600" cy="49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IN" sz="2200" b="0" strike="noStrike" spc="-1" dirty="0">
                <a:solidFill>
                  <a:srgbClr val="00AC58"/>
                </a:solidFill>
                <a:latin typeface="Product Sans" panose="020B0503030502040203" pitchFamily="34" charset="0"/>
                <a:ea typeface="Roboto Light"/>
              </a:rPr>
              <a:t>IDEA</a:t>
            </a:r>
            <a:endParaRPr lang="en-IN" sz="2200" b="0" strike="noStrike" spc="-1" dirty="0">
              <a:latin typeface="Product Sans" panose="020B050303050204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C16E0C-3D3C-4C3A-8A72-8AA74D128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761" y="1287900"/>
            <a:ext cx="5547294" cy="486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0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"/>
          <p:cNvGrpSpPr/>
          <p:nvPr/>
        </p:nvGrpSpPr>
        <p:grpSpPr>
          <a:xfrm>
            <a:off x="9370800" y="-1429200"/>
            <a:ext cx="4249800" cy="4246920"/>
            <a:chOff x="9370800" y="-1429200"/>
            <a:chExt cx="4249800" cy="4246920"/>
          </a:xfrm>
        </p:grpSpPr>
        <p:sp>
          <p:nvSpPr>
            <p:cNvPr id="77" name="CustomShape 2"/>
            <p:cNvSpPr/>
            <p:nvPr/>
          </p:nvSpPr>
          <p:spPr>
            <a:xfrm rot="8100000">
              <a:off x="9784440" y="-1014840"/>
              <a:ext cx="1999080" cy="1999080"/>
            </a:xfrm>
            <a:custGeom>
              <a:avLst/>
              <a:gdLst/>
              <a:ahLst/>
              <a:cxnLst/>
              <a:rect l="l" t="t" r="r" b="b"/>
              <a:pathLst>
                <a:path w="2553990" h="2553991">
                  <a:moveTo>
                    <a:pt x="2553990" y="0"/>
                  </a:moveTo>
                  <a:lnTo>
                    <a:pt x="2553990" y="25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3"/>
            <p:cNvSpPr/>
            <p:nvPr/>
          </p:nvSpPr>
          <p:spPr>
            <a:xfrm rot="8100000">
              <a:off x="11089080" y="126360"/>
              <a:ext cx="2003400" cy="2323080"/>
            </a:xfrm>
            <a:custGeom>
              <a:avLst/>
              <a:gdLst/>
              <a:ahLst/>
              <a:cxnLst/>
              <a:rect l="l" t="t" r="r" b="b"/>
              <a:pathLst>
                <a:path w="2559410" h="2967775">
                  <a:moveTo>
                    <a:pt x="2559410" y="0"/>
                  </a:moveTo>
                  <a:lnTo>
                    <a:pt x="2559410" y="2967775"/>
                  </a:lnTo>
                  <a:lnTo>
                    <a:pt x="408364" y="2967774"/>
                  </a:lnTo>
                  <a:lnTo>
                    <a:pt x="0" y="2559411"/>
                  </a:lnTo>
                  <a:close/>
                </a:path>
              </a:pathLst>
            </a:custGeom>
            <a:solidFill>
              <a:srgbClr val="263238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0" name="TextShape 5"/>
          <p:cNvSpPr txBox="1"/>
          <p:nvPr/>
        </p:nvSpPr>
        <p:spPr>
          <a:xfrm>
            <a:off x="11638080" y="6226200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583BDDE9-9B76-43CB-9867-27A9B424F821}" type="slidenum">
              <a:rPr lang="en-IN" sz="1800" b="0" strike="noStrike" spc="-1">
                <a:solidFill>
                  <a:srgbClr val="000000"/>
                </a:solidFill>
                <a:latin typeface="Calibri"/>
              </a:rPr>
              <a:t>12</a:t>
            </a:fld>
            <a:endParaRPr lang="en-IN" sz="1800" b="0" strike="noStrike" spc="-1">
              <a:latin typeface="Times New Roman"/>
            </a:endParaRPr>
          </a:p>
        </p:txBody>
      </p:sp>
      <p:sp>
        <p:nvSpPr>
          <p:cNvPr id="8" name="TextShape 4">
            <a:extLst>
              <a:ext uri="{FF2B5EF4-FFF2-40B4-BE49-F238E27FC236}">
                <a16:creationId xmlns:a16="http://schemas.microsoft.com/office/drawing/2014/main" id="{44E0BFA1-AB2C-49C4-B7F7-B26DDAE4F474}"/>
              </a:ext>
            </a:extLst>
          </p:cNvPr>
          <p:cNvSpPr txBox="1"/>
          <p:nvPr/>
        </p:nvSpPr>
        <p:spPr>
          <a:xfrm>
            <a:off x="312091" y="613903"/>
            <a:ext cx="3611160" cy="431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latin typeface="Product Sans" panose="020B0503030502040203" pitchFamily="34" charset="0"/>
              </a:rPr>
              <a:t>Allisto</a:t>
            </a:r>
            <a:endParaRPr lang="en-US" sz="4400" b="0" strike="noStrike" spc="-1" dirty="0">
              <a:solidFill>
                <a:srgbClr val="000000"/>
              </a:solidFill>
              <a:latin typeface="Product Sans" panose="020B0503030502040203" pitchFamily="34" charset="0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88FB8E18-1AF6-47AF-BC26-E751EE3F03A6}"/>
              </a:ext>
            </a:extLst>
          </p:cNvPr>
          <p:cNvSpPr/>
          <p:nvPr/>
        </p:nvSpPr>
        <p:spPr>
          <a:xfrm>
            <a:off x="312091" y="211115"/>
            <a:ext cx="2208600" cy="49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IN" sz="2200" b="0" strike="noStrike" spc="-1" dirty="0">
                <a:solidFill>
                  <a:srgbClr val="00AC58"/>
                </a:solidFill>
                <a:latin typeface="Product Sans" panose="020B0503030502040203" pitchFamily="34" charset="0"/>
                <a:ea typeface="Roboto Light"/>
              </a:rPr>
              <a:t>IDEA</a:t>
            </a:r>
            <a:endParaRPr lang="en-IN" sz="2200" b="0" strike="noStrike" spc="-1" dirty="0">
              <a:latin typeface="Product Sans" panose="020B050303050204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95EF4C-50A3-4FC7-A9A4-07CB8DDEB792}"/>
              </a:ext>
            </a:extLst>
          </p:cNvPr>
          <p:cNvSpPr/>
          <p:nvPr/>
        </p:nvSpPr>
        <p:spPr>
          <a:xfrm>
            <a:off x="1556287" y="2644170"/>
            <a:ext cx="84094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Product Sans" panose="020B0503030502040203" pitchFamily="34" charset="0"/>
              </a:rPr>
              <a:t>It has 1 input layer having 19 input dimensions and 6 output dimension, one hidden layer with 6 input dimensions and a output layer which uses the </a:t>
            </a:r>
            <a:r>
              <a:rPr lang="en-US" sz="2400" dirty="0" err="1">
                <a:solidFill>
                  <a:srgbClr val="000000"/>
                </a:solidFill>
                <a:latin typeface="Product Sans" panose="020B0503030502040203" pitchFamily="34" charset="0"/>
              </a:rPr>
              <a:t>adam</a:t>
            </a:r>
            <a:r>
              <a:rPr lang="en-US" sz="2400" dirty="0">
                <a:solidFill>
                  <a:srgbClr val="000000"/>
                </a:solidFill>
                <a:latin typeface="Product Sans" panose="020B0503030502040203" pitchFamily="34" charset="0"/>
              </a:rPr>
              <a:t> optimizer to give a binary classification of the audio dataset.</a:t>
            </a:r>
            <a:endParaRPr lang="en-US" sz="2400" dirty="0">
              <a:latin typeface="Product Sans" panose="020B05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79146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5"/>
          <p:cNvSpPr txBox="1"/>
          <p:nvPr/>
        </p:nvSpPr>
        <p:spPr>
          <a:xfrm>
            <a:off x="11638080" y="6226200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583BDDE9-9B76-43CB-9867-27A9B424F821}" type="slidenum">
              <a:rPr lang="en-IN" sz="1800" b="0" strike="noStrike" spc="-1">
                <a:solidFill>
                  <a:srgbClr val="000000"/>
                </a:solidFill>
                <a:latin typeface="Calibri"/>
              </a:rPr>
              <a:t>13</a:t>
            </a:fld>
            <a:endParaRPr lang="en-IN" sz="1800" b="0" strike="noStrike" spc="-1">
              <a:latin typeface="Times New Roman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9EF5284-9690-4B28-902A-614947BEFF64}"/>
              </a:ext>
            </a:extLst>
          </p:cNvPr>
          <p:cNvGrpSpPr/>
          <p:nvPr/>
        </p:nvGrpSpPr>
        <p:grpSpPr>
          <a:xfrm>
            <a:off x="3801300" y="2798009"/>
            <a:ext cx="1261981" cy="1261981"/>
            <a:chOff x="2767500" y="372566"/>
            <a:chExt cx="1261981" cy="126198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E29B1D-CBF6-44F9-AE02-943428C36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7500" y="372566"/>
              <a:ext cx="1261981" cy="1261981"/>
            </a:xfrm>
            <a:prstGeom prst="rect">
              <a:avLst/>
            </a:prstGeom>
          </p:spPr>
        </p:pic>
        <p:sp>
          <p:nvSpPr>
            <p:cNvPr id="12" name="Freeform 53">
              <a:extLst>
                <a:ext uri="{FF2B5EF4-FFF2-40B4-BE49-F238E27FC236}">
                  <a16:creationId xmlns:a16="http://schemas.microsoft.com/office/drawing/2014/main" id="{5A955826-CA3E-4CBB-A82A-34D113401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0520" y="857724"/>
              <a:ext cx="486773" cy="324516"/>
            </a:xfrm>
            <a:custGeom>
              <a:avLst/>
              <a:gdLst>
                <a:gd name="T0" fmla="*/ 528 w 636"/>
                <a:gd name="T1" fmla="*/ 371 h 423"/>
                <a:gd name="T2" fmla="*/ 584 w 636"/>
                <a:gd name="T3" fmla="*/ 315 h 423"/>
                <a:gd name="T4" fmla="*/ 584 w 636"/>
                <a:gd name="T5" fmla="*/ 51 h 423"/>
                <a:gd name="T6" fmla="*/ 528 w 636"/>
                <a:gd name="T7" fmla="*/ 0 h 423"/>
                <a:gd name="T8" fmla="*/ 107 w 636"/>
                <a:gd name="T9" fmla="*/ 0 h 423"/>
                <a:gd name="T10" fmla="*/ 51 w 636"/>
                <a:gd name="T11" fmla="*/ 51 h 423"/>
                <a:gd name="T12" fmla="*/ 51 w 636"/>
                <a:gd name="T13" fmla="*/ 315 h 423"/>
                <a:gd name="T14" fmla="*/ 107 w 636"/>
                <a:gd name="T15" fmla="*/ 371 h 423"/>
                <a:gd name="T16" fmla="*/ 0 w 636"/>
                <a:gd name="T17" fmla="*/ 371 h 423"/>
                <a:gd name="T18" fmla="*/ 0 w 636"/>
                <a:gd name="T19" fmla="*/ 422 h 423"/>
                <a:gd name="T20" fmla="*/ 635 w 636"/>
                <a:gd name="T21" fmla="*/ 422 h 423"/>
                <a:gd name="T22" fmla="*/ 635 w 636"/>
                <a:gd name="T23" fmla="*/ 371 h 423"/>
                <a:gd name="T24" fmla="*/ 528 w 636"/>
                <a:gd name="T25" fmla="*/ 371 h 423"/>
                <a:gd name="T26" fmla="*/ 107 w 636"/>
                <a:gd name="T27" fmla="*/ 51 h 423"/>
                <a:gd name="T28" fmla="*/ 528 w 636"/>
                <a:gd name="T29" fmla="*/ 51 h 423"/>
                <a:gd name="T30" fmla="*/ 528 w 636"/>
                <a:gd name="T31" fmla="*/ 315 h 423"/>
                <a:gd name="T32" fmla="*/ 107 w 636"/>
                <a:gd name="T33" fmla="*/ 315 h 423"/>
                <a:gd name="T34" fmla="*/ 107 w 636"/>
                <a:gd name="T35" fmla="*/ 51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36" h="423">
                  <a:moveTo>
                    <a:pt x="528" y="371"/>
                  </a:moveTo>
                  <a:cubicBezTo>
                    <a:pt x="559" y="371"/>
                    <a:pt x="584" y="346"/>
                    <a:pt x="584" y="315"/>
                  </a:cubicBezTo>
                  <a:lnTo>
                    <a:pt x="584" y="51"/>
                  </a:lnTo>
                  <a:cubicBezTo>
                    <a:pt x="584" y="21"/>
                    <a:pt x="559" y="0"/>
                    <a:pt x="528" y="0"/>
                  </a:cubicBezTo>
                  <a:lnTo>
                    <a:pt x="107" y="0"/>
                  </a:lnTo>
                  <a:cubicBezTo>
                    <a:pt x="76" y="0"/>
                    <a:pt x="51" y="21"/>
                    <a:pt x="51" y="51"/>
                  </a:cubicBezTo>
                  <a:lnTo>
                    <a:pt x="51" y="315"/>
                  </a:lnTo>
                  <a:cubicBezTo>
                    <a:pt x="51" y="346"/>
                    <a:pt x="76" y="371"/>
                    <a:pt x="107" y="371"/>
                  </a:cubicBezTo>
                  <a:lnTo>
                    <a:pt x="0" y="371"/>
                  </a:lnTo>
                  <a:lnTo>
                    <a:pt x="0" y="422"/>
                  </a:lnTo>
                  <a:lnTo>
                    <a:pt x="635" y="422"/>
                  </a:lnTo>
                  <a:lnTo>
                    <a:pt x="635" y="371"/>
                  </a:lnTo>
                  <a:lnTo>
                    <a:pt x="528" y="371"/>
                  </a:lnTo>
                  <a:close/>
                  <a:moveTo>
                    <a:pt x="107" y="51"/>
                  </a:moveTo>
                  <a:lnTo>
                    <a:pt x="528" y="51"/>
                  </a:lnTo>
                  <a:lnTo>
                    <a:pt x="528" y="315"/>
                  </a:lnTo>
                  <a:lnTo>
                    <a:pt x="107" y="315"/>
                  </a:lnTo>
                  <a:lnTo>
                    <a:pt x="107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339E30E-F671-4A7C-8E13-AE40147DBA15}"/>
              </a:ext>
            </a:extLst>
          </p:cNvPr>
          <p:cNvSpPr/>
          <p:nvPr/>
        </p:nvSpPr>
        <p:spPr>
          <a:xfrm>
            <a:off x="5247273" y="3103513"/>
            <a:ext cx="23856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IN" sz="2800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The Web App.</a:t>
            </a:r>
            <a:endParaRPr lang="en-IN" sz="2800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4446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9EF371-D385-41F6-954E-059177265C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5" t="20388"/>
          <a:stretch/>
        </p:blipFill>
        <p:spPr>
          <a:xfrm>
            <a:off x="1378291" y="456995"/>
            <a:ext cx="9713740" cy="63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575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1"/>
          <p:cNvGrpSpPr/>
          <p:nvPr/>
        </p:nvGrpSpPr>
        <p:grpSpPr>
          <a:xfrm>
            <a:off x="9370800" y="-1429200"/>
            <a:ext cx="4249800" cy="4246920"/>
            <a:chOff x="9370800" y="-1429200"/>
            <a:chExt cx="4249800" cy="4246920"/>
          </a:xfrm>
        </p:grpSpPr>
        <p:sp>
          <p:nvSpPr>
            <p:cNvPr id="91" name="CustomShape 2"/>
            <p:cNvSpPr/>
            <p:nvPr/>
          </p:nvSpPr>
          <p:spPr>
            <a:xfrm rot="8100000">
              <a:off x="9784440" y="-1014840"/>
              <a:ext cx="1999080" cy="1999080"/>
            </a:xfrm>
            <a:custGeom>
              <a:avLst/>
              <a:gdLst/>
              <a:ahLst/>
              <a:cxnLst/>
              <a:rect l="l" t="t" r="r" b="b"/>
              <a:pathLst>
                <a:path w="2553990" h="2553991">
                  <a:moveTo>
                    <a:pt x="2553990" y="0"/>
                  </a:moveTo>
                  <a:lnTo>
                    <a:pt x="2553990" y="25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CustomShape 3"/>
            <p:cNvSpPr/>
            <p:nvPr/>
          </p:nvSpPr>
          <p:spPr>
            <a:xfrm rot="8100000">
              <a:off x="11089080" y="126360"/>
              <a:ext cx="2003400" cy="2323080"/>
            </a:xfrm>
            <a:custGeom>
              <a:avLst/>
              <a:gdLst/>
              <a:ahLst/>
              <a:cxnLst/>
              <a:rect l="l" t="t" r="r" b="b"/>
              <a:pathLst>
                <a:path w="2559410" h="2967775">
                  <a:moveTo>
                    <a:pt x="2559410" y="0"/>
                  </a:moveTo>
                  <a:lnTo>
                    <a:pt x="2559410" y="2967775"/>
                  </a:lnTo>
                  <a:lnTo>
                    <a:pt x="408364" y="2967774"/>
                  </a:lnTo>
                  <a:lnTo>
                    <a:pt x="0" y="2559411"/>
                  </a:lnTo>
                  <a:close/>
                </a:path>
              </a:pathLst>
            </a:custGeom>
            <a:solidFill>
              <a:srgbClr val="263238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4" name="TextShape 5"/>
          <p:cNvSpPr txBox="1"/>
          <p:nvPr/>
        </p:nvSpPr>
        <p:spPr>
          <a:xfrm>
            <a:off x="11638080" y="6226200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9F7D8B0D-4A70-43B8-9C07-AD0476E78D1B}" type="slidenum">
              <a:rPr lang="en-IN" sz="1800" b="0" strike="noStrike" spc="-1">
                <a:solidFill>
                  <a:srgbClr val="000000"/>
                </a:solidFill>
                <a:latin typeface="Calibri"/>
              </a:rPr>
              <a:t>15</a:t>
            </a:fld>
            <a:endParaRPr lang="en-IN" sz="1800" b="0" strike="noStrike" spc="-1">
              <a:latin typeface="Times New Roman"/>
            </a:endParaRP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9C15BA17-A217-4795-98E0-FFA3556462BB}"/>
              </a:ext>
            </a:extLst>
          </p:cNvPr>
          <p:cNvSpPr/>
          <p:nvPr/>
        </p:nvSpPr>
        <p:spPr>
          <a:xfrm>
            <a:off x="1224829" y="1761864"/>
            <a:ext cx="8740948" cy="3682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60">
              <a:lnSpc>
                <a:spcPct val="100000"/>
              </a:lnSpc>
              <a:buClr>
                <a:srgbClr val="000000"/>
              </a:buClr>
            </a:pPr>
            <a:r>
              <a:rPr lang="en-IN" sz="2000" spc="-1" dirty="0">
                <a:latin typeface="Product Sans" panose="020B0503030502040203" pitchFamily="34" charset="0"/>
                <a:ea typeface="Roboto" panose="02000000000000000000" pitchFamily="2" charset="0"/>
              </a:rPr>
              <a:t>The web app is an integral part of the environment. It has a four pronged approach as such :</a:t>
            </a: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endParaRPr lang="en-IN" sz="2000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spc="-1" dirty="0">
                <a:latin typeface="Product Sans" panose="020B0503030502040203" pitchFamily="34" charset="0"/>
                <a:ea typeface="Roboto" panose="02000000000000000000" pitchFamily="2" charset="0"/>
              </a:rPr>
              <a:t>It calls the REST API, and displays the prediction based on the audio.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IN" sz="2000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spc="-1" dirty="0">
                <a:latin typeface="Product Sans" panose="020B0503030502040203" pitchFamily="34" charset="0"/>
                <a:ea typeface="Roboto" panose="02000000000000000000" pitchFamily="2" charset="0"/>
              </a:rPr>
              <a:t>It provides the doctor with all the valuable information beforehand.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IN" sz="2000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spc="-1" dirty="0">
                <a:latin typeface="Product Sans" panose="020B0503030502040203" pitchFamily="34" charset="0"/>
                <a:ea typeface="Roboto" panose="02000000000000000000" pitchFamily="2" charset="0"/>
              </a:rPr>
              <a:t>It is a cross platform, portable web application made on Angular and Electron.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IN" sz="2000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spc="-1" dirty="0">
                <a:latin typeface="Product Sans" panose="020B0503030502040203" pitchFamily="34" charset="0"/>
                <a:ea typeface="Roboto" panose="02000000000000000000" pitchFamily="2" charset="0"/>
              </a:rPr>
              <a:t>It updates with the android app in real-time, using Firebase for database.</a:t>
            </a:r>
          </a:p>
        </p:txBody>
      </p:sp>
      <p:sp>
        <p:nvSpPr>
          <p:cNvPr id="17" name="TextShape 4">
            <a:extLst>
              <a:ext uri="{FF2B5EF4-FFF2-40B4-BE49-F238E27FC236}">
                <a16:creationId xmlns:a16="http://schemas.microsoft.com/office/drawing/2014/main" id="{D1C08373-8240-4F7A-91A3-EAE962B1202D}"/>
              </a:ext>
            </a:extLst>
          </p:cNvPr>
          <p:cNvSpPr txBox="1"/>
          <p:nvPr/>
        </p:nvSpPr>
        <p:spPr>
          <a:xfrm>
            <a:off x="312091" y="613903"/>
            <a:ext cx="3611160" cy="431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latin typeface="Product Sans" panose="020B0503030502040203" pitchFamily="34" charset="0"/>
              </a:rPr>
              <a:t>Allisto</a:t>
            </a:r>
            <a:endParaRPr lang="en-US" sz="4400" b="0" strike="noStrike" spc="-1" dirty="0">
              <a:solidFill>
                <a:srgbClr val="000000"/>
              </a:solidFill>
              <a:latin typeface="Product Sans" panose="020B0503030502040203" pitchFamily="34" charset="0"/>
            </a:endParaRPr>
          </a:p>
        </p:txBody>
      </p:sp>
      <p:sp>
        <p:nvSpPr>
          <p:cNvPr id="18" name="CustomShape 6">
            <a:extLst>
              <a:ext uri="{FF2B5EF4-FFF2-40B4-BE49-F238E27FC236}">
                <a16:creationId xmlns:a16="http://schemas.microsoft.com/office/drawing/2014/main" id="{97DA3304-E951-4067-A542-9876B47F8B01}"/>
              </a:ext>
            </a:extLst>
          </p:cNvPr>
          <p:cNvSpPr/>
          <p:nvPr/>
        </p:nvSpPr>
        <p:spPr>
          <a:xfrm>
            <a:off x="312091" y="250303"/>
            <a:ext cx="2208600" cy="49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IN" sz="2200" b="0" strike="noStrike" spc="-1" dirty="0">
                <a:solidFill>
                  <a:srgbClr val="00AC58"/>
                </a:solidFill>
                <a:latin typeface="Product Sans" panose="020B0503030502040203" pitchFamily="34" charset="0"/>
                <a:ea typeface="Roboto Light"/>
              </a:rPr>
              <a:t>IDEA</a:t>
            </a:r>
            <a:endParaRPr lang="en-IN" sz="2200" b="0" strike="noStrike" spc="-1" dirty="0">
              <a:latin typeface="Product Sans" panose="020B050303050204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"/>
          <p:cNvGrpSpPr/>
          <p:nvPr/>
        </p:nvGrpSpPr>
        <p:grpSpPr>
          <a:xfrm>
            <a:off x="9370800" y="-1429200"/>
            <a:ext cx="4249800" cy="4246920"/>
            <a:chOff x="9370800" y="-1429200"/>
            <a:chExt cx="4249800" cy="4246920"/>
          </a:xfrm>
        </p:grpSpPr>
        <p:sp>
          <p:nvSpPr>
            <p:cNvPr id="105" name="CustomShape 2"/>
            <p:cNvSpPr/>
            <p:nvPr/>
          </p:nvSpPr>
          <p:spPr>
            <a:xfrm rot="8100000">
              <a:off x="9784440" y="-1014840"/>
              <a:ext cx="1999080" cy="1999080"/>
            </a:xfrm>
            <a:custGeom>
              <a:avLst/>
              <a:gdLst/>
              <a:ahLst/>
              <a:cxnLst/>
              <a:rect l="l" t="t" r="r" b="b"/>
              <a:pathLst>
                <a:path w="2553990" h="2553991">
                  <a:moveTo>
                    <a:pt x="2553990" y="0"/>
                  </a:moveTo>
                  <a:lnTo>
                    <a:pt x="2553990" y="25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CustomShape 3"/>
            <p:cNvSpPr/>
            <p:nvPr/>
          </p:nvSpPr>
          <p:spPr>
            <a:xfrm rot="8100000">
              <a:off x="11089080" y="126360"/>
              <a:ext cx="2003400" cy="2323080"/>
            </a:xfrm>
            <a:custGeom>
              <a:avLst/>
              <a:gdLst/>
              <a:ahLst/>
              <a:cxnLst/>
              <a:rect l="l" t="t" r="r" b="b"/>
              <a:pathLst>
                <a:path w="2559410" h="2967775">
                  <a:moveTo>
                    <a:pt x="2559410" y="0"/>
                  </a:moveTo>
                  <a:lnTo>
                    <a:pt x="2559410" y="2967775"/>
                  </a:lnTo>
                  <a:lnTo>
                    <a:pt x="408364" y="2967774"/>
                  </a:lnTo>
                  <a:lnTo>
                    <a:pt x="0" y="2559411"/>
                  </a:lnTo>
                  <a:close/>
                </a:path>
              </a:pathLst>
            </a:custGeom>
            <a:solidFill>
              <a:srgbClr val="263238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08" name="TextShape 5"/>
          <p:cNvSpPr txBox="1"/>
          <p:nvPr/>
        </p:nvSpPr>
        <p:spPr>
          <a:xfrm>
            <a:off x="11638080" y="6226200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6FD46DE9-FA5D-499C-83BB-D5AF566164F7}" type="slidenum">
              <a:rPr lang="en-IN" sz="1800" b="0" strike="noStrike" spc="-1">
                <a:solidFill>
                  <a:srgbClr val="000000"/>
                </a:solidFill>
                <a:latin typeface="Calibri"/>
              </a:rPr>
              <a:t>16</a:t>
            </a:fld>
            <a:endParaRPr lang="en-IN" sz="1800" b="0" strike="noStrike" spc="-1">
              <a:latin typeface="Times New Roman"/>
            </a:endParaRPr>
          </a:p>
        </p:txBody>
      </p:sp>
      <p:sp>
        <p:nvSpPr>
          <p:cNvPr id="110" name="CustomShape 7"/>
          <p:cNvSpPr/>
          <p:nvPr/>
        </p:nvSpPr>
        <p:spPr>
          <a:xfrm>
            <a:off x="1416391" y="2171879"/>
            <a:ext cx="7694280" cy="32258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Environment</a:t>
            </a:r>
          </a:p>
          <a:p>
            <a:pPr>
              <a:lnSpc>
                <a:spcPct val="100000"/>
              </a:lnSpc>
            </a:pPr>
            <a:endParaRPr lang="en-IN" sz="1800" strike="noStrike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The major problem we faced </a:t>
            </a:r>
            <a:r>
              <a:rPr lang="en-IN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was the lack of a useful environment, that integrates both the doctor and the patient side.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IN" spc="-1" dirty="0">
              <a:solidFill>
                <a:srgbClr val="000000"/>
              </a:solidFill>
              <a:latin typeface="Product Sans" panose="020B0503030502040203" pitchFamily="34" charset="0"/>
              <a:ea typeface="Roboto Light" panose="02000000000000000000" pitchFamily="2" charset="0"/>
            </a:endParaRP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r>
              <a:rPr lang="en-IN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Dataset </a:t>
            </a: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endParaRPr lang="en-IN" spc="-1" dirty="0">
              <a:solidFill>
                <a:srgbClr val="000000"/>
              </a:solidFill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286110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IN" sz="1800" b="0" strike="noStrike" spc="-1" dirty="0">
                <a:latin typeface="Product Sans" panose="020B0503030502040203" pitchFamily="34" charset="0"/>
                <a:ea typeface="Roboto" panose="02000000000000000000" pitchFamily="2" charset="0"/>
              </a:rPr>
              <a:t>The lack of a proper dataset in the field created problems when the model was trained.</a:t>
            </a:r>
          </a:p>
          <a:p>
            <a:pPr marL="286110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IN" sz="1800" b="0" strike="noStrike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r>
              <a:rPr lang="en-IN" sz="1800" strike="noStrike" spc="-1" dirty="0">
                <a:latin typeface="Product Sans" panose="020B0503030502040203" pitchFamily="34" charset="0"/>
                <a:ea typeface="Roboto" panose="02000000000000000000" pitchFamily="2" charset="0"/>
              </a:rPr>
              <a:t>Resources</a:t>
            </a: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endParaRPr lang="en-IN" sz="1800" strike="noStrike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286110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IN" spc="-1" dirty="0">
                <a:latin typeface="Product Sans" panose="020B0503030502040203" pitchFamily="34" charset="0"/>
                <a:ea typeface="Roboto" panose="02000000000000000000" pitchFamily="2" charset="0"/>
              </a:rPr>
              <a:t>The lack of monetary resources limited us to the model used in training.</a:t>
            </a:r>
            <a:endParaRPr lang="en-IN" sz="1800" strike="noStrike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</p:txBody>
      </p:sp>
      <p:sp>
        <p:nvSpPr>
          <p:cNvPr id="11" name="TextShape 4">
            <a:extLst>
              <a:ext uri="{FF2B5EF4-FFF2-40B4-BE49-F238E27FC236}">
                <a16:creationId xmlns:a16="http://schemas.microsoft.com/office/drawing/2014/main" id="{7C756373-A2DB-4558-B142-968482C55660}"/>
              </a:ext>
            </a:extLst>
          </p:cNvPr>
          <p:cNvSpPr txBox="1"/>
          <p:nvPr/>
        </p:nvSpPr>
        <p:spPr>
          <a:xfrm>
            <a:off x="312091" y="613903"/>
            <a:ext cx="3611160" cy="431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latin typeface="Product Sans" panose="020B0503030502040203" pitchFamily="34" charset="0"/>
              </a:rPr>
              <a:t>Allisto</a:t>
            </a:r>
            <a:endParaRPr lang="en-US" sz="4400" b="0" strike="noStrike" spc="-1" dirty="0">
              <a:solidFill>
                <a:srgbClr val="000000"/>
              </a:solidFill>
              <a:latin typeface="Product Sans" panose="020B0503030502040203" pitchFamily="34" charset="0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5BD942CB-C2EF-4DBF-94E5-875A6F9D7153}"/>
              </a:ext>
            </a:extLst>
          </p:cNvPr>
          <p:cNvSpPr/>
          <p:nvPr/>
        </p:nvSpPr>
        <p:spPr>
          <a:xfrm>
            <a:off x="312091" y="211115"/>
            <a:ext cx="2208600" cy="49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IN" sz="2200" b="0" strike="noStrike" spc="-1" dirty="0">
                <a:solidFill>
                  <a:srgbClr val="00AC58"/>
                </a:solidFill>
                <a:latin typeface="Product Sans" panose="020B0503030502040203" pitchFamily="34" charset="0"/>
                <a:ea typeface="Roboto Light"/>
              </a:rPr>
              <a:t>IDEA</a:t>
            </a:r>
            <a:endParaRPr lang="en-IN" sz="2200" b="0" strike="noStrike" spc="-1" dirty="0">
              <a:latin typeface="Product Sans" panose="020B050303050204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6F543B-F19C-4E39-B017-4F9A772327D2}"/>
              </a:ext>
            </a:extLst>
          </p:cNvPr>
          <p:cNvSpPr/>
          <p:nvPr/>
        </p:nvSpPr>
        <p:spPr>
          <a:xfrm>
            <a:off x="772110" y="1460240"/>
            <a:ext cx="19867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Roadblocks</a:t>
            </a:r>
            <a:endParaRPr lang="en-US" sz="2800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1"/>
          <p:cNvGrpSpPr/>
          <p:nvPr/>
        </p:nvGrpSpPr>
        <p:grpSpPr>
          <a:xfrm>
            <a:off x="9370800" y="-1429200"/>
            <a:ext cx="4249800" cy="4246920"/>
            <a:chOff x="9370800" y="-1429200"/>
            <a:chExt cx="4249800" cy="4246920"/>
          </a:xfrm>
        </p:grpSpPr>
        <p:sp>
          <p:nvSpPr>
            <p:cNvPr id="98" name="CustomShape 2"/>
            <p:cNvSpPr/>
            <p:nvPr/>
          </p:nvSpPr>
          <p:spPr>
            <a:xfrm rot="8100000">
              <a:off x="9784440" y="-1014840"/>
              <a:ext cx="1999080" cy="1999080"/>
            </a:xfrm>
            <a:custGeom>
              <a:avLst/>
              <a:gdLst/>
              <a:ahLst/>
              <a:cxnLst/>
              <a:rect l="l" t="t" r="r" b="b"/>
              <a:pathLst>
                <a:path w="2553990" h="2553991">
                  <a:moveTo>
                    <a:pt x="2553990" y="0"/>
                  </a:moveTo>
                  <a:lnTo>
                    <a:pt x="2553990" y="25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CustomShape 3"/>
            <p:cNvSpPr/>
            <p:nvPr/>
          </p:nvSpPr>
          <p:spPr>
            <a:xfrm rot="8100000">
              <a:off x="11089080" y="126360"/>
              <a:ext cx="2003400" cy="2323080"/>
            </a:xfrm>
            <a:custGeom>
              <a:avLst/>
              <a:gdLst/>
              <a:ahLst/>
              <a:cxnLst/>
              <a:rect l="l" t="t" r="r" b="b"/>
              <a:pathLst>
                <a:path w="2559410" h="2967775">
                  <a:moveTo>
                    <a:pt x="2559410" y="0"/>
                  </a:moveTo>
                  <a:lnTo>
                    <a:pt x="2559410" y="2967775"/>
                  </a:lnTo>
                  <a:lnTo>
                    <a:pt x="408364" y="2967774"/>
                  </a:lnTo>
                  <a:lnTo>
                    <a:pt x="0" y="2559411"/>
                  </a:lnTo>
                  <a:close/>
                </a:path>
              </a:pathLst>
            </a:custGeom>
            <a:solidFill>
              <a:srgbClr val="263238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01" name="TextShape 5"/>
          <p:cNvSpPr txBox="1"/>
          <p:nvPr/>
        </p:nvSpPr>
        <p:spPr>
          <a:xfrm>
            <a:off x="11638080" y="6226200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2E0522C0-F86E-4B05-97FE-2320E0A70AB5}" type="slidenum">
              <a:rPr lang="en-IN" sz="1800" b="0" strike="noStrike" spc="-1">
                <a:solidFill>
                  <a:srgbClr val="000000"/>
                </a:solidFill>
                <a:latin typeface="Calibri"/>
              </a:rPr>
              <a:t>17</a:t>
            </a:fld>
            <a:endParaRPr lang="en-IN" sz="1800" b="0" strike="noStrike" spc="-1">
              <a:latin typeface="Times New Roman"/>
            </a:endParaRPr>
          </a:p>
        </p:txBody>
      </p:sp>
      <p:sp>
        <p:nvSpPr>
          <p:cNvPr id="103" name="CustomShape 7"/>
          <p:cNvSpPr/>
          <p:nvPr/>
        </p:nvSpPr>
        <p:spPr>
          <a:xfrm>
            <a:off x="1416391" y="2117547"/>
            <a:ext cx="7694280" cy="30592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A blurry line?</a:t>
            </a:r>
          </a:p>
          <a:p>
            <a:pPr>
              <a:lnSpc>
                <a:spcPct val="100000"/>
              </a:lnSpc>
            </a:pPr>
            <a:endParaRPr lang="en-IN" sz="1800" strike="noStrike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Often, customers are forced to pay extra hidden costs. In our sight, this is a crime and intolerable. We will provide each party with every detail they require.</a:t>
            </a:r>
          </a:p>
          <a:p>
            <a:pPr>
              <a:lnSpc>
                <a:spcPct val="100000"/>
              </a:lnSpc>
            </a:pPr>
            <a:endParaRPr lang="en-IN" sz="1800" b="0" strike="noStrike" spc="-1" dirty="0">
              <a:latin typeface="Product Sans" panose="020B0503030502040203" pitchFamily="34" charset="0"/>
              <a:ea typeface="Roboto Light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The parties involved need to specify pricing, and any relevant details/terms they wish for others to comply with. </a:t>
            </a:r>
            <a:endParaRPr lang="en-IN" sz="1800" b="0" strike="noStrike" spc="-1" dirty="0">
              <a:latin typeface="Product Sans" panose="020B0503030502040203" pitchFamily="34" charset="0"/>
              <a:ea typeface="Roboto Light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None shall be permitted to modify these. </a:t>
            </a:r>
            <a:endParaRPr lang="en-IN" sz="1800" b="0" strike="noStrike" spc="-1" dirty="0">
              <a:latin typeface="Product Sans" panose="020B0503030502040203" pitchFamily="34" charset="0"/>
              <a:ea typeface="Roboto Light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Information submitted prior is considered final for all.</a:t>
            </a:r>
            <a:endParaRPr lang="en-IN" sz="1800" b="0" strike="noStrike" spc="-1" dirty="0">
              <a:latin typeface="Product Sans" panose="020B0503030502040203" pitchFamily="34" charset="0"/>
              <a:ea typeface="Roboto Light" panose="02000000000000000000" pitchFamily="2" charset="0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latin typeface="Product Sans" panose="020B0503030502040203" pitchFamily="34" charset="0"/>
              <a:ea typeface="Roboto Light" panose="02000000000000000000" pitchFamily="2" charset="0"/>
            </a:endParaRPr>
          </a:p>
        </p:txBody>
      </p:sp>
      <p:sp>
        <p:nvSpPr>
          <p:cNvPr id="11" name="TextShape 4">
            <a:extLst>
              <a:ext uri="{FF2B5EF4-FFF2-40B4-BE49-F238E27FC236}">
                <a16:creationId xmlns:a16="http://schemas.microsoft.com/office/drawing/2014/main" id="{37112DA9-18DF-423B-A226-DAB7205F4661}"/>
              </a:ext>
            </a:extLst>
          </p:cNvPr>
          <p:cNvSpPr txBox="1"/>
          <p:nvPr/>
        </p:nvSpPr>
        <p:spPr>
          <a:xfrm>
            <a:off x="312091" y="613903"/>
            <a:ext cx="3611160" cy="431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latin typeface="Product Sans" panose="020B0503030502040203" pitchFamily="34" charset="0"/>
              </a:rPr>
              <a:t>Allisto</a:t>
            </a:r>
            <a:endParaRPr lang="en-US" sz="4400" b="0" strike="noStrike" spc="-1" dirty="0">
              <a:solidFill>
                <a:srgbClr val="000000"/>
              </a:solidFill>
              <a:latin typeface="Product Sans" panose="020B0503030502040203" pitchFamily="34" charset="0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0C15728-968F-4844-8565-38F35F898F4D}"/>
              </a:ext>
            </a:extLst>
          </p:cNvPr>
          <p:cNvSpPr/>
          <p:nvPr/>
        </p:nvSpPr>
        <p:spPr>
          <a:xfrm>
            <a:off x="312091" y="211115"/>
            <a:ext cx="2208600" cy="49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IN" sz="2200" b="0" strike="noStrike" spc="-1" dirty="0">
                <a:solidFill>
                  <a:srgbClr val="00AC58"/>
                </a:solidFill>
                <a:latin typeface="Product Sans" panose="020B0503030502040203" pitchFamily="34" charset="0"/>
                <a:ea typeface="Roboto Light"/>
              </a:rPr>
              <a:t>IDEA</a:t>
            </a:r>
            <a:endParaRPr lang="en-IN" sz="2200" b="0" strike="noStrike" spc="-1" dirty="0">
              <a:latin typeface="Product Sans" panose="020B050303050204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E43285-388D-4CD3-8F58-FFDA311A4AA1}"/>
              </a:ext>
            </a:extLst>
          </p:cNvPr>
          <p:cNvSpPr/>
          <p:nvPr/>
        </p:nvSpPr>
        <p:spPr>
          <a:xfrm>
            <a:off x="935513" y="1447971"/>
            <a:ext cx="23215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IN" sz="2800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Transparency</a:t>
            </a:r>
            <a:endParaRPr lang="en-IN" sz="2800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"/>
          <p:cNvGrpSpPr/>
          <p:nvPr/>
        </p:nvGrpSpPr>
        <p:grpSpPr>
          <a:xfrm>
            <a:off x="9370800" y="-1429200"/>
            <a:ext cx="4249800" cy="4246920"/>
            <a:chOff x="9370800" y="-1429200"/>
            <a:chExt cx="4249800" cy="4246920"/>
          </a:xfrm>
        </p:grpSpPr>
        <p:sp>
          <p:nvSpPr>
            <p:cNvPr id="112" name="CustomShape 2"/>
            <p:cNvSpPr/>
            <p:nvPr/>
          </p:nvSpPr>
          <p:spPr>
            <a:xfrm rot="8100000">
              <a:off x="9784440" y="-1014840"/>
              <a:ext cx="1999080" cy="1999080"/>
            </a:xfrm>
            <a:custGeom>
              <a:avLst/>
              <a:gdLst/>
              <a:ahLst/>
              <a:cxnLst/>
              <a:rect l="l" t="t" r="r" b="b"/>
              <a:pathLst>
                <a:path w="2553990" h="2553991">
                  <a:moveTo>
                    <a:pt x="2553990" y="0"/>
                  </a:moveTo>
                  <a:lnTo>
                    <a:pt x="2553990" y="25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" name="CustomShape 3"/>
            <p:cNvSpPr/>
            <p:nvPr/>
          </p:nvSpPr>
          <p:spPr>
            <a:xfrm rot="8100000">
              <a:off x="11089080" y="126360"/>
              <a:ext cx="2003400" cy="2323080"/>
            </a:xfrm>
            <a:custGeom>
              <a:avLst/>
              <a:gdLst/>
              <a:ahLst/>
              <a:cxnLst/>
              <a:rect l="l" t="t" r="r" b="b"/>
              <a:pathLst>
                <a:path w="2559410" h="2967775">
                  <a:moveTo>
                    <a:pt x="2559410" y="0"/>
                  </a:moveTo>
                  <a:lnTo>
                    <a:pt x="2559410" y="2967775"/>
                  </a:lnTo>
                  <a:lnTo>
                    <a:pt x="408364" y="2967774"/>
                  </a:lnTo>
                  <a:lnTo>
                    <a:pt x="0" y="2559411"/>
                  </a:lnTo>
                  <a:close/>
                </a:path>
              </a:pathLst>
            </a:custGeom>
            <a:solidFill>
              <a:srgbClr val="263238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5" name="TextShape 5"/>
          <p:cNvSpPr txBox="1"/>
          <p:nvPr/>
        </p:nvSpPr>
        <p:spPr>
          <a:xfrm>
            <a:off x="11638080" y="6226200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948C5144-BA2E-4B62-9ED5-B526037B9BDE}" type="slidenum">
              <a:rPr lang="en-IN" sz="1800" b="0" strike="noStrike" spc="-1">
                <a:solidFill>
                  <a:srgbClr val="000000"/>
                </a:solidFill>
                <a:latin typeface="Calibri"/>
              </a:rPr>
              <a:t>18</a:t>
            </a:fld>
            <a:endParaRPr lang="en-IN" sz="1800" b="0" strike="noStrike" spc="-1">
              <a:latin typeface="Times New Roman"/>
            </a:endParaRPr>
          </a:p>
        </p:txBody>
      </p:sp>
      <p:sp>
        <p:nvSpPr>
          <p:cNvPr id="117" name="CustomShape 7"/>
          <p:cNvSpPr/>
          <p:nvPr/>
        </p:nvSpPr>
        <p:spPr>
          <a:xfrm>
            <a:off x="813360" y="2022120"/>
            <a:ext cx="10565280" cy="386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200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Android | </a:t>
            </a:r>
            <a:r>
              <a:rPr lang="en-IN" sz="2200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Deep</a:t>
            </a:r>
            <a:r>
              <a:rPr lang="en-IN" sz="2200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 Learning | Electron</a:t>
            </a:r>
          </a:p>
          <a:p>
            <a:pPr>
              <a:lnSpc>
                <a:spcPct val="100000"/>
              </a:lnSpc>
            </a:pPr>
            <a:endParaRPr lang="en-IN" sz="2200" strike="noStrike" spc="-1" dirty="0">
              <a:solidFill>
                <a:srgbClr val="000000"/>
              </a:solidFill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200" strike="noStrike" spc="-1" dirty="0">
                <a:latin typeface="Product Sans" panose="020B0503030502040203" pitchFamily="34" charset="0"/>
                <a:ea typeface="Roboto" panose="02000000000000000000" pitchFamily="2" charset="0"/>
              </a:rPr>
              <a:t>Android : </a:t>
            </a:r>
            <a:r>
              <a:rPr lang="en-US" dirty="0">
                <a:latin typeface="Product Sans" panose="020B0503030502040203" pitchFamily="34" charset="0"/>
              </a:rPr>
              <a:t>Android is a mobile operating system developed by Google, based on a modified version of the Linux kernel and other open source software and designed primarily for touchscreen mobile devices such as smartphones and tablets.</a:t>
            </a:r>
            <a:endParaRPr lang="en-IN" strike="noStrike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200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200" spc="-1" dirty="0">
                <a:latin typeface="Product Sans" panose="020B0503030502040203" pitchFamily="34" charset="0"/>
                <a:ea typeface="Roboto" panose="02000000000000000000" pitchFamily="2" charset="0"/>
              </a:rPr>
              <a:t>Deep Learning : </a:t>
            </a:r>
            <a:r>
              <a:rPr lang="en-IN" spc="-1" dirty="0">
                <a:latin typeface="Product Sans" panose="020B0503030502040203" pitchFamily="34" charset="0"/>
                <a:ea typeface="Roboto" panose="02000000000000000000" pitchFamily="2" charset="0"/>
              </a:rPr>
              <a:t>We made a simple Artificial Neural Network to classify the recorded audio as autistic or non-autistic.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200" strike="noStrike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200" strike="noStrike" spc="-1" dirty="0">
                <a:latin typeface="Product Sans" panose="020B0503030502040203" pitchFamily="34" charset="0"/>
                <a:ea typeface="Roboto" panose="02000000000000000000" pitchFamily="2" charset="0"/>
              </a:rPr>
              <a:t>Electron : </a:t>
            </a:r>
            <a:r>
              <a:rPr lang="en-US" dirty="0">
                <a:latin typeface="Product Sans" panose="020B0503030502040203" pitchFamily="34" charset="0"/>
              </a:rPr>
              <a:t>Electron is an open-source framework developed and maintained by GitHub. Electron allows for the development of desktop GUI applications using front and back end components originally developed for web applications: Node.js runtime for the backend and Chromium for the frontend.</a:t>
            </a:r>
            <a:endParaRPr lang="en-IN" strike="noStrike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IN" sz="1800" strike="noStrike" spc="-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Shape 4">
            <a:extLst>
              <a:ext uri="{FF2B5EF4-FFF2-40B4-BE49-F238E27FC236}">
                <a16:creationId xmlns:a16="http://schemas.microsoft.com/office/drawing/2014/main" id="{88C81CEB-7C75-49BE-AEEE-9041CB62C854}"/>
              </a:ext>
            </a:extLst>
          </p:cNvPr>
          <p:cNvSpPr txBox="1"/>
          <p:nvPr/>
        </p:nvSpPr>
        <p:spPr>
          <a:xfrm>
            <a:off x="312091" y="613903"/>
            <a:ext cx="3611160" cy="431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latin typeface="Product Sans" panose="020B0503030502040203" pitchFamily="34" charset="0"/>
              </a:rPr>
              <a:t>Allisto</a:t>
            </a:r>
            <a:endParaRPr lang="en-US" sz="4400" b="0" strike="noStrike" spc="-1" dirty="0">
              <a:solidFill>
                <a:srgbClr val="000000"/>
              </a:solidFill>
              <a:latin typeface="Product Sans" panose="020B0503030502040203" pitchFamily="34" charset="0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E1221F9F-F8A4-40B3-B407-5E8922B4C46F}"/>
              </a:ext>
            </a:extLst>
          </p:cNvPr>
          <p:cNvSpPr/>
          <p:nvPr/>
        </p:nvSpPr>
        <p:spPr>
          <a:xfrm>
            <a:off x="312091" y="211115"/>
            <a:ext cx="2208600" cy="49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IN" sz="2200" b="0" strike="noStrike" spc="-1" dirty="0">
                <a:solidFill>
                  <a:srgbClr val="00AC58"/>
                </a:solidFill>
                <a:latin typeface="Product Sans" panose="020B0503030502040203" pitchFamily="34" charset="0"/>
                <a:ea typeface="Roboto Light"/>
              </a:rPr>
              <a:t>IDEA</a:t>
            </a:r>
            <a:endParaRPr lang="en-IN" sz="2200" b="0" strike="noStrike" spc="-1" dirty="0">
              <a:latin typeface="Product Sans" panose="020B050303050204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769CBC-52EE-4F40-B67A-260D9C1E4A69}"/>
              </a:ext>
            </a:extLst>
          </p:cNvPr>
          <p:cNvSpPr/>
          <p:nvPr/>
        </p:nvSpPr>
        <p:spPr>
          <a:xfrm>
            <a:off x="813360" y="143820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IN" sz="2400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Additional Support Information</a:t>
            </a:r>
            <a:endParaRPr lang="en-IN" sz="2400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"/>
          <p:cNvGrpSpPr/>
          <p:nvPr/>
        </p:nvGrpSpPr>
        <p:grpSpPr>
          <a:xfrm>
            <a:off x="9370800" y="-1429200"/>
            <a:ext cx="4249800" cy="4246920"/>
            <a:chOff x="9370800" y="-1429200"/>
            <a:chExt cx="4249800" cy="4246920"/>
          </a:xfrm>
        </p:grpSpPr>
        <p:sp>
          <p:nvSpPr>
            <p:cNvPr id="112" name="CustomShape 2"/>
            <p:cNvSpPr/>
            <p:nvPr/>
          </p:nvSpPr>
          <p:spPr>
            <a:xfrm rot="8100000">
              <a:off x="9784440" y="-1014840"/>
              <a:ext cx="1999080" cy="1999080"/>
            </a:xfrm>
            <a:custGeom>
              <a:avLst/>
              <a:gdLst/>
              <a:ahLst/>
              <a:cxnLst/>
              <a:rect l="l" t="t" r="r" b="b"/>
              <a:pathLst>
                <a:path w="2553990" h="2553991">
                  <a:moveTo>
                    <a:pt x="2553990" y="0"/>
                  </a:moveTo>
                  <a:lnTo>
                    <a:pt x="2553990" y="25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" name="CustomShape 3"/>
            <p:cNvSpPr/>
            <p:nvPr/>
          </p:nvSpPr>
          <p:spPr>
            <a:xfrm rot="8100000">
              <a:off x="11089080" y="126360"/>
              <a:ext cx="2003400" cy="2323080"/>
            </a:xfrm>
            <a:custGeom>
              <a:avLst/>
              <a:gdLst/>
              <a:ahLst/>
              <a:cxnLst/>
              <a:rect l="l" t="t" r="r" b="b"/>
              <a:pathLst>
                <a:path w="2559410" h="2967775">
                  <a:moveTo>
                    <a:pt x="2559410" y="0"/>
                  </a:moveTo>
                  <a:lnTo>
                    <a:pt x="2559410" y="2967775"/>
                  </a:lnTo>
                  <a:lnTo>
                    <a:pt x="408364" y="2967774"/>
                  </a:lnTo>
                  <a:lnTo>
                    <a:pt x="0" y="2559411"/>
                  </a:lnTo>
                  <a:close/>
                </a:path>
              </a:pathLst>
            </a:custGeom>
            <a:solidFill>
              <a:srgbClr val="263238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5" name="TextShape 5"/>
          <p:cNvSpPr txBox="1"/>
          <p:nvPr/>
        </p:nvSpPr>
        <p:spPr>
          <a:xfrm>
            <a:off x="11638080" y="6226200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948C5144-BA2E-4B62-9ED5-B526037B9BDE}" type="slidenum">
              <a:rPr lang="en-IN" sz="1800" b="0" strike="noStrike" spc="-1">
                <a:solidFill>
                  <a:srgbClr val="000000"/>
                </a:solidFill>
                <a:latin typeface="Calibri"/>
              </a:rPr>
              <a:t>19</a:t>
            </a:fld>
            <a:endParaRPr lang="en-IN" sz="1800" b="0" strike="noStrike" spc="-1">
              <a:latin typeface="Times New Roman"/>
            </a:endParaRPr>
          </a:p>
        </p:txBody>
      </p:sp>
      <p:sp>
        <p:nvSpPr>
          <p:cNvPr id="117" name="CustomShape 7"/>
          <p:cNvSpPr/>
          <p:nvPr/>
        </p:nvSpPr>
        <p:spPr>
          <a:xfrm>
            <a:off x="1170720" y="2171880"/>
            <a:ext cx="7760216" cy="386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200" b="1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Almost Nothing.</a:t>
            </a:r>
          </a:p>
          <a:p>
            <a:pPr>
              <a:lnSpc>
                <a:spcPct val="100000"/>
              </a:lnSpc>
            </a:pPr>
            <a:endParaRPr lang="en-IN" sz="2200" b="1" strike="noStrike" spc="-1" dirty="0">
              <a:solidFill>
                <a:srgbClr val="000000"/>
              </a:solidFill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The application itself won’t need much.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IN" spc="-1" dirty="0">
              <a:solidFill>
                <a:srgbClr val="000000"/>
              </a:solidFill>
              <a:latin typeface="Product Sans" panose="020B0503030502040203" pitchFamily="34" charset="0"/>
              <a:ea typeface="Roboto Light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Currently, our environment runs on </a:t>
            </a:r>
            <a:r>
              <a:rPr lang="en-IN" i="1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pyhtonanywhere.com</a:t>
            </a:r>
            <a:r>
              <a:rPr lang="en-IN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 which is free to use. This can later be expanded based on traffic and needs of our service.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IN" spc="-1" dirty="0">
              <a:solidFill>
                <a:srgbClr val="000000"/>
              </a:solidFill>
              <a:latin typeface="Product Sans" panose="020B0503030502040203" pitchFamily="34" charset="0"/>
              <a:ea typeface="Roboto Light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The cost being negligible, we can also earn funds through sponsorships/ads and a miniscule fees that is charged from hospitals affiliated with us and using the service.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IN" spc="-1" dirty="0">
              <a:solidFill>
                <a:srgbClr val="000000"/>
              </a:solidFill>
              <a:latin typeface="Product Sans" panose="020B0503030502040203" pitchFamily="34" charset="0"/>
              <a:ea typeface="Roboto Light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IN" spc="-1" dirty="0">
              <a:solidFill>
                <a:srgbClr val="000000"/>
              </a:solidFill>
              <a:latin typeface="Product Sans" panose="020B0503030502040203" pitchFamily="34" charset="0"/>
              <a:ea typeface="Roboto Light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IN" spc="-1" dirty="0">
              <a:solidFill>
                <a:srgbClr val="000000"/>
              </a:solidFill>
              <a:latin typeface="Product Sans" panose="020B0503030502040203" pitchFamily="34" charset="0"/>
              <a:ea typeface="Roboto Light" panose="02000000000000000000" pitchFamily="2" charset="0"/>
            </a:endParaRPr>
          </a:p>
        </p:txBody>
      </p:sp>
      <p:sp>
        <p:nvSpPr>
          <p:cNvPr id="11" name="TextShape 4">
            <a:extLst>
              <a:ext uri="{FF2B5EF4-FFF2-40B4-BE49-F238E27FC236}">
                <a16:creationId xmlns:a16="http://schemas.microsoft.com/office/drawing/2014/main" id="{5D2F1ED9-72F5-415A-93FD-3588EE1A8A6E}"/>
              </a:ext>
            </a:extLst>
          </p:cNvPr>
          <p:cNvSpPr txBox="1"/>
          <p:nvPr/>
        </p:nvSpPr>
        <p:spPr>
          <a:xfrm>
            <a:off x="312091" y="613903"/>
            <a:ext cx="3611160" cy="431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latin typeface="Product Sans" panose="020B0503030502040203" pitchFamily="34" charset="0"/>
              </a:rPr>
              <a:t>Allisto</a:t>
            </a:r>
            <a:endParaRPr lang="en-US" sz="4400" b="0" strike="noStrike" spc="-1" dirty="0">
              <a:solidFill>
                <a:srgbClr val="000000"/>
              </a:solidFill>
              <a:latin typeface="Product Sans" panose="020B0503030502040203" pitchFamily="34" charset="0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397C5B10-58CD-423E-B0C8-78419A5D52BB}"/>
              </a:ext>
            </a:extLst>
          </p:cNvPr>
          <p:cNvSpPr/>
          <p:nvPr/>
        </p:nvSpPr>
        <p:spPr>
          <a:xfrm>
            <a:off x="312091" y="211115"/>
            <a:ext cx="2208600" cy="49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IN" sz="2200" b="0" strike="noStrike" spc="-1" dirty="0">
                <a:solidFill>
                  <a:srgbClr val="00AC58"/>
                </a:solidFill>
                <a:latin typeface="Product Sans" panose="020B0503030502040203" pitchFamily="34" charset="0"/>
                <a:ea typeface="Roboto Light"/>
              </a:rPr>
              <a:t>IDEA</a:t>
            </a:r>
            <a:endParaRPr lang="en-IN" sz="2200" b="0" strike="noStrike" spc="-1" dirty="0">
              <a:latin typeface="Product Sans" panose="020B050303050204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A9B091-0FAE-4108-B107-7AF93C92A04C}"/>
              </a:ext>
            </a:extLst>
          </p:cNvPr>
          <p:cNvSpPr/>
          <p:nvPr/>
        </p:nvSpPr>
        <p:spPr>
          <a:xfrm>
            <a:off x="891822" y="1644906"/>
            <a:ext cx="3160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How much will it cost?</a:t>
            </a:r>
            <a:endParaRPr lang="en-US" sz="2400" dirty="0">
              <a:latin typeface="Product Sans" panose="020B05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764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1443135" y="3114777"/>
            <a:ext cx="9305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rgbClr val="000000"/>
                </a:solidFill>
                <a:latin typeface="Product Sans" panose="020B0503030502040203" pitchFamily="34" charset="0"/>
                <a:ea typeface="Roboto Light" charset="0"/>
                <a:cs typeface="Roboto Light" charset="0"/>
              </a:rPr>
              <a:t>Stack Trace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duct Sans" panose="020B0503030502040203" pitchFamily="34" charset="0"/>
                <a:ea typeface="Roboto Light" charset="0"/>
                <a:cs typeface="Roboto Light" charset="0"/>
              </a:rPr>
              <a:t>PowerPoint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754155" y="3956307"/>
            <a:ext cx="8683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duct Sans" panose="020B0503030502040203" pitchFamily="34" charset="0"/>
                <a:ea typeface="Roboto Thin" charset="0"/>
                <a:cs typeface="Roboto Thin" charset="0"/>
              </a:rPr>
              <a:t>A presentation on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duct Sans" panose="020B0503030502040203" pitchFamily="34" charset="0"/>
                <a:ea typeface="Roboto Thin" charset="0"/>
                <a:cs typeface="Roboto Thin" charset="0"/>
              </a:rPr>
              <a:t>Allisto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duct Sans" panose="020B0503030502040203" pitchFamily="34" charset="0"/>
              <a:ea typeface="Roboto Thin" charset="0"/>
              <a:cs typeface="Roboto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39863" y="4851695"/>
            <a:ext cx="3312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duct Sans" panose="020B0503030502040203" pitchFamily="34" charset="0"/>
                <a:ea typeface="Roboto Thin" charset="0"/>
                <a:cs typeface="Roboto Thin" charset="0"/>
              </a:rPr>
              <a:t>Nov 4</a:t>
            </a:r>
            <a:r>
              <a:rPr lang="en-US" sz="2400" baseline="30000" dirty="0" err="1">
                <a:solidFill>
                  <a:srgbClr val="000000"/>
                </a:solidFill>
                <a:latin typeface="Product Sans" panose="020B0503030502040203" pitchFamily="34" charset="0"/>
                <a:ea typeface="Roboto Thin" charset="0"/>
                <a:cs typeface="Roboto Thin" charset="0"/>
              </a:rPr>
              <a:t>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duct Sans" panose="020B0503030502040203" pitchFamily="34" charset="0"/>
                <a:ea typeface="Roboto Thin" charset="0"/>
                <a:cs typeface="Roboto Thin" charset="0"/>
              </a:rPr>
              <a:t>, 2018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BB7987-B8C9-48B0-A4D1-8B80A6DF4FAD}"/>
              </a:ext>
            </a:extLst>
          </p:cNvPr>
          <p:cNvGrpSpPr/>
          <p:nvPr/>
        </p:nvGrpSpPr>
        <p:grpSpPr>
          <a:xfrm>
            <a:off x="5520272" y="1529598"/>
            <a:ext cx="1151456" cy="1151456"/>
            <a:chOff x="537783" y="3097597"/>
            <a:chExt cx="1151456" cy="115145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DFC11BF-98B7-4100-9358-95D165D86F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7783" y="3097597"/>
              <a:ext cx="1151456" cy="1151456"/>
            </a:xfrm>
            <a:prstGeom prst="ellipse">
              <a:avLst/>
            </a:prstGeom>
            <a:solidFill>
              <a:srgbClr val="00E67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25400" dir="5400000" algn="ctr" rotWithShape="0">
                <a:srgbClr val="000000">
                  <a:alpha val="3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7" name="Graphic 16" descr="Voice">
              <a:extLst>
                <a:ext uri="{FF2B5EF4-FFF2-40B4-BE49-F238E27FC236}">
                  <a16:creationId xmlns:a16="http://schemas.microsoft.com/office/drawing/2014/main" id="{91A0E9D0-A704-4410-B8A2-46BADA09E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5361" y="321612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096638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"/>
          <p:cNvGrpSpPr/>
          <p:nvPr/>
        </p:nvGrpSpPr>
        <p:grpSpPr>
          <a:xfrm>
            <a:off x="9370800" y="-1429200"/>
            <a:ext cx="4249800" cy="4246920"/>
            <a:chOff x="9370800" y="-1429200"/>
            <a:chExt cx="4249800" cy="4246920"/>
          </a:xfrm>
        </p:grpSpPr>
        <p:sp>
          <p:nvSpPr>
            <p:cNvPr id="112" name="CustomShape 2"/>
            <p:cNvSpPr/>
            <p:nvPr/>
          </p:nvSpPr>
          <p:spPr>
            <a:xfrm rot="8100000">
              <a:off x="9784440" y="-1014840"/>
              <a:ext cx="1999080" cy="1999080"/>
            </a:xfrm>
            <a:custGeom>
              <a:avLst/>
              <a:gdLst/>
              <a:ahLst/>
              <a:cxnLst/>
              <a:rect l="l" t="t" r="r" b="b"/>
              <a:pathLst>
                <a:path w="2553990" h="2553991">
                  <a:moveTo>
                    <a:pt x="2553990" y="0"/>
                  </a:moveTo>
                  <a:lnTo>
                    <a:pt x="2553990" y="25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" name="CustomShape 3"/>
            <p:cNvSpPr/>
            <p:nvPr/>
          </p:nvSpPr>
          <p:spPr>
            <a:xfrm rot="8100000">
              <a:off x="11089080" y="126360"/>
              <a:ext cx="2003400" cy="2323080"/>
            </a:xfrm>
            <a:custGeom>
              <a:avLst/>
              <a:gdLst/>
              <a:ahLst/>
              <a:cxnLst/>
              <a:rect l="l" t="t" r="r" b="b"/>
              <a:pathLst>
                <a:path w="2559410" h="2967775">
                  <a:moveTo>
                    <a:pt x="2559410" y="0"/>
                  </a:moveTo>
                  <a:lnTo>
                    <a:pt x="2559410" y="2967775"/>
                  </a:lnTo>
                  <a:lnTo>
                    <a:pt x="408364" y="2967774"/>
                  </a:lnTo>
                  <a:lnTo>
                    <a:pt x="0" y="2559411"/>
                  </a:lnTo>
                  <a:close/>
                </a:path>
              </a:pathLst>
            </a:custGeom>
            <a:solidFill>
              <a:srgbClr val="263238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5" name="TextShape 5"/>
          <p:cNvSpPr txBox="1"/>
          <p:nvPr/>
        </p:nvSpPr>
        <p:spPr>
          <a:xfrm>
            <a:off x="11638080" y="6226200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948C5144-BA2E-4B62-9ED5-B526037B9BDE}" type="slidenum">
              <a:rPr lang="en-IN" sz="1800" b="0" strike="noStrike" spc="-1">
                <a:solidFill>
                  <a:srgbClr val="000000"/>
                </a:solidFill>
                <a:latin typeface="Calibri"/>
              </a:rPr>
              <a:t>20</a:t>
            </a:fld>
            <a:endParaRPr lang="en-IN" sz="1800" b="0" strike="noStrike" spc="-1">
              <a:latin typeface="Times New Roman"/>
            </a:endParaRPr>
          </a:p>
        </p:txBody>
      </p:sp>
      <p:sp>
        <p:nvSpPr>
          <p:cNvPr id="117" name="CustomShape 7"/>
          <p:cNvSpPr/>
          <p:nvPr/>
        </p:nvSpPr>
        <p:spPr>
          <a:xfrm>
            <a:off x="1416391" y="2198006"/>
            <a:ext cx="7760216" cy="386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200" b="1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Yes, it can scale further.</a:t>
            </a:r>
          </a:p>
          <a:p>
            <a:pPr>
              <a:lnSpc>
                <a:spcPct val="100000"/>
              </a:lnSpc>
            </a:pPr>
            <a:endParaRPr lang="en-IN" sz="2200" b="1" strike="noStrike" spc="-1" dirty="0">
              <a:solidFill>
                <a:srgbClr val="000000"/>
              </a:solidFill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In future, we would be looking to improve the dataset we had originally used.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IN" spc="-1" dirty="0">
              <a:solidFill>
                <a:srgbClr val="000000"/>
              </a:solidFill>
              <a:latin typeface="Product Sans" panose="020B0503030502040203" pitchFamily="34" charset="0"/>
              <a:ea typeface="Roboto Light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We would also improve on the on the </a:t>
            </a:r>
            <a:r>
              <a:rPr lang="en-IN" spc="-1" dirty="0" err="1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Doctos’s</a:t>
            </a:r>
            <a:r>
              <a:rPr lang="en-IN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 portal adding more features so as to improve the experience on both ends.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IN" spc="-1" dirty="0">
              <a:solidFill>
                <a:srgbClr val="000000"/>
              </a:solidFill>
              <a:latin typeface="Product Sans" panose="020B0503030502040203" pitchFamily="34" charset="0"/>
              <a:ea typeface="Roboto Light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We would also improve on the </a:t>
            </a:r>
            <a:r>
              <a:rPr lang="en-IN" spc="-1" dirty="0" err="1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ChatBot</a:t>
            </a:r>
            <a:r>
              <a:rPr lang="en-IN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, such as expanding the fields it can talk in.</a:t>
            </a:r>
          </a:p>
        </p:txBody>
      </p:sp>
      <p:sp>
        <p:nvSpPr>
          <p:cNvPr id="11" name="TextShape 4">
            <a:extLst>
              <a:ext uri="{FF2B5EF4-FFF2-40B4-BE49-F238E27FC236}">
                <a16:creationId xmlns:a16="http://schemas.microsoft.com/office/drawing/2014/main" id="{917DD27B-7669-40B4-87F0-9D80A71F76CA}"/>
              </a:ext>
            </a:extLst>
          </p:cNvPr>
          <p:cNvSpPr txBox="1"/>
          <p:nvPr/>
        </p:nvSpPr>
        <p:spPr>
          <a:xfrm>
            <a:off x="312091" y="613903"/>
            <a:ext cx="3611160" cy="431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latin typeface="Product Sans" panose="020B0503030502040203" pitchFamily="34" charset="0"/>
              </a:rPr>
              <a:t>Allisto</a:t>
            </a:r>
            <a:endParaRPr lang="en-US" sz="4400" b="0" strike="noStrike" spc="-1" dirty="0">
              <a:solidFill>
                <a:srgbClr val="000000"/>
              </a:solidFill>
              <a:latin typeface="Product Sans" panose="020B0503030502040203" pitchFamily="34" charset="0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B000F61F-3DB7-4E3D-A284-E7BEE9DEF71E}"/>
              </a:ext>
            </a:extLst>
          </p:cNvPr>
          <p:cNvSpPr/>
          <p:nvPr/>
        </p:nvSpPr>
        <p:spPr>
          <a:xfrm>
            <a:off x="312091" y="211115"/>
            <a:ext cx="2208600" cy="49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IN" sz="2200" b="0" strike="noStrike" spc="-1" dirty="0">
                <a:solidFill>
                  <a:srgbClr val="00AC58"/>
                </a:solidFill>
                <a:latin typeface="Product Sans" panose="020B0503030502040203" pitchFamily="34" charset="0"/>
                <a:ea typeface="Roboto Light"/>
              </a:rPr>
              <a:t>IDEA</a:t>
            </a:r>
            <a:endParaRPr lang="en-IN" sz="2200" b="0" strike="noStrike" spc="-1" dirty="0">
              <a:latin typeface="Product Sans" panose="020B050303050204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B00F0-8BAA-452A-8D64-42060CCB0EB9}"/>
              </a:ext>
            </a:extLst>
          </p:cNvPr>
          <p:cNvSpPr/>
          <p:nvPr/>
        </p:nvSpPr>
        <p:spPr>
          <a:xfrm>
            <a:off x="640087" y="1459028"/>
            <a:ext cx="2955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IN" sz="2400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Future of the service</a:t>
            </a:r>
            <a:endParaRPr lang="en-IN" sz="2400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9021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1"/>
          <p:cNvGrpSpPr/>
          <p:nvPr/>
        </p:nvGrpSpPr>
        <p:grpSpPr>
          <a:xfrm>
            <a:off x="10732320" y="-743760"/>
            <a:ext cx="2202120" cy="2200320"/>
            <a:chOff x="10732320" y="-743760"/>
            <a:chExt cx="2202120" cy="2200320"/>
          </a:xfrm>
        </p:grpSpPr>
        <p:sp>
          <p:nvSpPr>
            <p:cNvPr id="55" name="CustomShape 2"/>
            <p:cNvSpPr/>
            <p:nvPr/>
          </p:nvSpPr>
          <p:spPr>
            <a:xfrm rot="8100000">
              <a:off x="10946880" y="-529200"/>
              <a:ext cx="1035720" cy="1035720"/>
            </a:xfrm>
            <a:custGeom>
              <a:avLst/>
              <a:gdLst/>
              <a:ahLst/>
              <a:cxnLst/>
              <a:rect l="l" t="t" r="r" b="b"/>
              <a:pathLst>
                <a:path w="2553990" h="2553991">
                  <a:moveTo>
                    <a:pt x="2553990" y="0"/>
                  </a:moveTo>
                  <a:lnTo>
                    <a:pt x="2553990" y="25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CustomShape 3"/>
            <p:cNvSpPr/>
            <p:nvPr/>
          </p:nvSpPr>
          <p:spPr>
            <a:xfrm rot="8100000">
              <a:off x="11622960" y="61920"/>
              <a:ext cx="1037880" cy="1203480"/>
            </a:xfrm>
            <a:custGeom>
              <a:avLst/>
              <a:gdLst/>
              <a:ahLst/>
              <a:cxnLst/>
              <a:rect l="l" t="t" r="r" b="b"/>
              <a:pathLst>
                <a:path w="2559410" h="2967775">
                  <a:moveTo>
                    <a:pt x="2559410" y="0"/>
                  </a:moveTo>
                  <a:lnTo>
                    <a:pt x="2559410" y="2967775"/>
                  </a:lnTo>
                  <a:lnTo>
                    <a:pt x="408364" y="2967774"/>
                  </a:lnTo>
                  <a:lnTo>
                    <a:pt x="0" y="2559411"/>
                  </a:lnTo>
                  <a:close/>
                </a:path>
              </a:pathLst>
            </a:custGeom>
            <a:solidFill>
              <a:srgbClr val="263238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7" name="CustomShape 4"/>
          <p:cNvSpPr/>
          <p:nvPr/>
        </p:nvSpPr>
        <p:spPr>
          <a:xfrm rot="18900000">
            <a:off x="536400" y="5581080"/>
            <a:ext cx="2553480" cy="2553480"/>
          </a:xfrm>
          <a:custGeom>
            <a:avLst/>
            <a:gdLst/>
            <a:ahLst/>
            <a:cxnLst/>
            <a:rect l="l" t="t" r="r" b="b"/>
            <a:pathLst>
              <a:path w="2553990" h="2553991">
                <a:moveTo>
                  <a:pt x="2553990" y="0"/>
                </a:moveTo>
                <a:lnTo>
                  <a:pt x="2553990" y="2553991"/>
                </a:lnTo>
                <a:lnTo>
                  <a:pt x="0" y="0"/>
                </a:lnTo>
                <a:close/>
              </a:path>
            </a:pathLst>
          </a:custGeom>
          <a:solidFill>
            <a:srgbClr val="00E676"/>
          </a:solidFill>
          <a:ln w="12600">
            <a:noFill/>
          </a:ln>
          <a:effectLst>
            <a:outerShdw dist="25560" dir="5400000">
              <a:srgbClr val="000000">
                <a:alpha val="3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5"/>
          <p:cNvSpPr/>
          <p:nvPr/>
        </p:nvSpPr>
        <p:spPr>
          <a:xfrm rot="18900000">
            <a:off x="-1146912" y="3724592"/>
            <a:ext cx="2558880" cy="2967480"/>
          </a:xfrm>
          <a:custGeom>
            <a:avLst/>
            <a:gdLst/>
            <a:ahLst/>
            <a:cxnLst/>
            <a:rect l="l" t="t" r="r" b="b"/>
            <a:pathLst>
              <a:path w="2559410" h="2967775">
                <a:moveTo>
                  <a:pt x="2559410" y="0"/>
                </a:moveTo>
                <a:lnTo>
                  <a:pt x="2559410" y="2967775"/>
                </a:lnTo>
                <a:lnTo>
                  <a:pt x="408364" y="2967774"/>
                </a:lnTo>
                <a:lnTo>
                  <a:pt x="0" y="2559411"/>
                </a:lnTo>
                <a:close/>
              </a:path>
            </a:pathLst>
          </a:custGeom>
          <a:solidFill>
            <a:srgbClr val="263238"/>
          </a:solidFill>
          <a:ln w="12600">
            <a:noFill/>
          </a:ln>
          <a:effectLst>
            <a:outerShdw dist="25560" dir="5400000">
              <a:srgbClr val="000000">
                <a:alpha val="3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TextShape 6"/>
          <p:cNvSpPr txBox="1"/>
          <p:nvPr/>
        </p:nvSpPr>
        <p:spPr>
          <a:xfrm>
            <a:off x="961920" y="895320"/>
            <a:ext cx="3611520" cy="431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Product Sans" panose="020B0503030502040203" pitchFamily="34" charset="0"/>
              </a:rPr>
              <a:t>Stack Trace</a:t>
            </a:r>
          </a:p>
        </p:txBody>
      </p:sp>
      <p:sp>
        <p:nvSpPr>
          <p:cNvPr id="60" name="TextShape 7"/>
          <p:cNvSpPr txBox="1"/>
          <p:nvPr/>
        </p:nvSpPr>
        <p:spPr>
          <a:xfrm>
            <a:off x="11638080" y="6226200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BA19E577-B008-4772-83D0-5481B8034C08}" type="slidenum">
              <a:rPr lang="en-IN" sz="1800" b="0" strike="noStrike" spc="-1">
                <a:solidFill>
                  <a:srgbClr val="000000"/>
                </a:solidFill>
                <a:latin typeface="Calibri"/>
              </a:rPr>
              <a:t>3</a:t>
            </a:fld>
            <a:endParaRPr lang="en-IN" sz="1800" b="0" strike="noStrike" spc="-1">
              <a:latin typeface="Times New Roman"/>
            </a:endParaRPr>
          </a:p>
        </p:txBody>
      </p:sp>
      <p:sp>
        <p:nvSpPr>
          <p:cNvPr id="61" name="CustomShape 8"/>
          <p:cNvSpPr/>
          <p:nvPr/>
        </p:nvSpPr>
        <p:spPr>
          <a:xfrm>
            <a:off x="961920" y="669960"/>
            <a:ext cx="2208600" cy="38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IN" sz="1600" b="0" strike="noStrike" spc="-1" dirty="0">
                <a:solidFill>
                  <a:srgbClr val="A6A6A6"/>
                </a:solidFill>
                <a:latin typeface="Product Sans" panose="020B0503030502040203" pitchFamily="34" charset="0"/>
                <a:ea typeface="Roboto Light"/>
              </a:rPr>
              <a:t>Team Name</a:t>
            </a:r>
            <a:endParaRPr lang="en-IN" sz="1600" b="0" strike="noStrike" spc="-1" dirty="0">
              <a:latin typeface="Product Sans" panose="020B0503030502040203" pitchFamily="34" charset="0"/>
            </a:endParaRPr>
          </a:p>
        </p:txBody>
      </p:sp>
      <p:sp>
        <p:nvSpPr>
          <p:cNvPr id="62" name="CustomShape 9"/>
          <p:cNvSpPr/>
          <p:nvPr/>
        </p:nvSpPr>
        <p:spPr>
          <a:xfrm>
            <a:off x="7741800" y="889560"/>
            <a:ext cx="3611520" cy="43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90000"/>
              </a:lnSpc>
            </a:pPr>
            <a:r>
              <a:rPr lang="en-IN" sz="3000" b="0" strike="noStrike" spc="-1" dirty="0">
                <a:solidFill>
                  <a:srgbClr val="00AC58"/>
                </a:solidFill>
                <a:latin typeface="Product Sans" panose="020B0503030502040203" pitchFamily="34" charset="0"/>
              </a:rPr>
              <a:t>Machine Learning</a:t>
            </a:r>
            <a:endParaRPr lang="en-IN" sz="3000" b="0" strike="noStrike" spc="-1" dirty="0">
              <a:latin typeface="Product Sans" panose="020B0503030502040203" pitchFamily="34" charset="0"/>
            </a:endParaRPr>
          </a:p>
        </p:txBody>
      </p:sp>
      <p:sp>
        <p:nvSpPr>
          <p:cNvPr id="63" name="CustomShape 10"/>
          <p:cNvSpPr/>
          <p:nvPr/>
        </p:nvSpPr>
        <p:spPr>
          <a:xfrm>
            <a:off x="9109800" y="669960"/>
            <a:ext cx="220860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20000"/>
              </a:lnSpc>
            </a:pPr>
            <a:r>
              <a:rPr lang="en-IN" sz="1400" b="0" strike="noStrike" spc="-1" dirty="0">
                <a:solidFill>
                  <a:srgbClr val="A6A6A6"/>
                </a:solidFill>
                <a:latin typeface="Product Sans" panose="020B0503030502040203" pitchFamily="34" charset="0"/>
                <a:ea typeface="Roboto Light"/>
              </a:rPr>
              <a:t>Theme</a:t>
            </a:r>
            <a:endParaRPr lang="en-IN" sz="1400" b="0" strike="noStrike" spc="-1" dirty="0">
              <a:latin typeface="Product Sans" panose="020B050303050204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AE3253-467B-437C-A6C6-BA97D1FA00E2}"/>
              </a:ext>
            </a:extLst>
          </p:cNvPr>
          <p:cNvSpPr/>
          <p:nvPr/>
        </p:nvSpPr>
        <p:spPr>
          <a:xfrm>
            <a:off x="535668" y="1863634"/>
            <a:ext cx="2569332" cy="3869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198BFC-2F9E-4114-90CB-127F0BD1B468}"/>
              </a:ext>
            </a:extLst>
          </p:cNvPr>
          <p:cNvSpPr/>
          <p:nvPr/>
        </p:nvSpPr>
        <p:spPr>
          <a:xfrm>
            <a:off x="635164" y="5107442"/>
            <a:ext cx="2370338" cy="279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100" dirty="0">
                <a:solidFill>
                  <a:schemeClr val="bg1">
                    <a:lumMod val="65000"/>
                  </a:schemeClr>
                </a:solidFill>
                <a:latin typeface="Product Sans" panose="020B0503030502040203" pitchFamily="34" charset="0"/>
                <a:ea typeface="Roboto Light" charset="0"/>
                <a:cs typeface="Roboto Light" charset="0"/>
              </a:rPr>
              <a:t>GitHub: @aesher9o1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5FCD3D-E115-429D-8693-8D54A370175B}"/>
              </a:ext>
            </a:extLst>
          </p:cNvPr>
          <p:cNvSpPr/>
          <p:nvPr/>
        </p:nvSpPr>
        <p:spPr>
          <a:xfrm>
            <a:off x="715871" y="4697657"/>
            <a:ext cx="2208925" cy="409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Product Sans" panose="020B0503030502040203" pitchFamily="34" charset="0"/>
                <a:ea typeface="Roboto Light" charset="0"/>
                <a:cs typeface="Roboto Light" charset="0"/>
              </a:rPr>
              <a:t>Aashish Kumar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8A26B-C585-48DF-A07A-E91A43745C64}"/>
              </a:ext>
            </a:extLst>
          </p:cNvPr>
          <p:cNvSpPr/>
          <p:nvPr/>
        </p:nvSpPr>
        <p:spPr>
          <a:xfrm>
            <a:off x="6038310" y="1863634"/>
            <a:ext cx="2569332" cy="3869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65756F-B53E-40C5-B92B-EBBC4754EBBC}"/>
              </a:ext>
            </a:extLst>
          </p:cNvPr>
          <p:cNvSpPr/>
          <p:nvPr/>
        </p:nvSpPr>
        <p:spPr>
          <a:xfrm>
            <a:off x="6218513" y="5112018"/>
            <a:ext cx="2208925" cy="296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Product Sans" panose="020B0503030502040203" pitchFamily="34" charset="0"/>
                <a:ea typeface="Roboto Light" charset="0"/>
                <a:cs typeface="Roboto Light" charset="0"/>
              </a:rPr>
              <a:t>GitHub: @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Product Sans" panose="020B0503030502040203" pitchFamily="34" charset="0"/>
                <a:ea typeface="Roboto Light" charset="0"/>
                <a:cs typeface="Roboto Light" charset="0"/>
              </a:rPr>
              <a:t>NedStark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Product Sans" panose="020B0503030502040203" pitchFamily="34" charset="0"/>
              <a:ea typeface="Roboto Light" charset="0"/>
              <a:cs typeface="Roboto Light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94F507-37BF-4145-993E-4756F966EC9C}"/>
              </a:ext>
            </a:extLst>
          </p:cNvPr>
          <p:cNvSpPr/>
          <p:nvPr/>
        </p:nvSpPr>
        <p:spPr>
          <a:xfrm>
            <a:off x="6218513" y="4697657"/>
            <a:ext cx="2208925" cy="39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 err="1">
                <a:latin typeface="Product Sans" panose="020B0503030502040203" pitchFamily="34" charset="0"/>
                <a:ea typeface="Roboto Light" charset="0"/>
                <a:cs typeface="Roboto Light" charset="0"/>
              </a:rPr>
              <a:t>Nedheesh</a:t>
            </a:r>
            <a:r>
              <a:rPr lang="en-US" dirty="0">
                <a:latin typeface="Product Sans" panose="020B0503030502040203" pitchFamily="34" charset="0"/>
                <a:ea typeface="Roboto Light" charset="0"/>
                <a:cs typeface="Roboto Light" charset="0"/>
              </a:rPr>
              <a:t> </a:t>
            </a:r>
            <a:r>
              <a:rPr lang="en-US" dirty="0" err="1">
                <a:latin typeface="Product Sans" panose="020B0503030502040203" pitchFamily="34" charset="0"/>
                <a:ea typeface="Roboto Light" charset="0"/>
                <a:cs typeface="Roboto Light" charset="0"/>
              </a:rPr>
              <a:t>Hasija</a:t>
            </a:r>
            <a:endParaRPr lang="en-US" dirty="0">
              <a:latin typeface="Product Sans" panose="020B0503030502040203" pitchFamily="34" charset="0"/>
              <a:ea typeface="Roboto Light" charset="0"/>
              <a:cs typeface="Roboto Light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48FFA5-D41D-4635-916B-1D91C83082CD}"/>
              </a:ext>
            </a:extLst>
          </p:cNvPr>
          <p:cNvSpPr/>
          <p:nvPr/>
        </p:nvSpPr>
        <p:spPr>
          <a:xfrm>
            <a:off x="8787844" y="1863634"/>
            <a:ext cx="2569332" cy="3869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D89387-B001-4A5E-8F07-694EA1DE1AC2}"/>
              </a:ext>
            </a:extLst>
          </p:cNvPr>
          <p:cNvSpPr/>
          <p:nvPr/>
        </p:nvSpPr>
        <p:spPr>
          <a:xfrm>
            <a:off x="8968048" y="5112018"/>
            <a:ext cx="2208925" cy="296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Product Sans" panose="020B0503030502040203" pitchFamily="34" charset="0"/>
                <a:ea typeface="Roboto Light" charset="0"/>
                <a:cs typeface="Roboto Light" charset="0"/>
              </a:rPr>
              <a:t>GitHub: @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Product Sans" panose="020B0503030502040203" pitchFamily="34" charset="0"/>
                <a:ea typeface="Roboto Light" charset="0"/>
                <a:cs typeface="Roboto Light" charset="0"/>
              </a:rPr>
              <a:t>rshrc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Product Sans" panose="020B0503030502040203" pitchFamily="34" charset="0"/>
              <a:ea typeface="Roboto Light" charset="0"/>
              <a:cs typeface="Roboto Light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C1DFD1-7542-4286-89E3-85D54547242A}"/>
              </a:ext>
            </a:extLst>
          </p:cNvPr>
          <p:cNvSpPr/>
          <p:nvPr/>
        </p:nvSpPr>
        <p:spPr>
          <a:xfrm>
            <a:off x="8968048" y="4697657"/>
            <a:ext cx="2208925" cy="409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Product Sans" panose="020B0503030502040203" pitchFamily="34" charset="0"/>
                <a:ea typeface="Roboto Light" charset="0"/>
                <a:cs typeface="Roboto Light" charset="0"/>
              </a:rPr>
              <a:t>Rishi Banerjee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FB87EB-DA30-4A40-BA45-13904CBB5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342" y="2371665"/>
            <a:ext cx="2146336" cy="2146336"/>
          </a:xfrm>
          <a:prstGeom prst="teardrop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8EAF4CC-B21F-448D-B193-AB63A73ED375}"/>
              </a:ext>
            </a:extLst>
          </p:cNvPr>
          <p:cNvSpPr/>
          <p:nvPr/>
        </p:nvSpPr>
        <p:spPr>
          <a:xfrm>
            <a:off x="3288774" y="1863634"/>
            <a:ext cx="2569332" cy="3869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697454-1AE7-45F0-8796-B075B5137243}"/>
              </a:ext>
            </a:extLst>
          </p:cNvPr>
          <p:cNvSpPr/>
          <p:nvPr/>
        </p:nvSpPr>
        <p:spPr>
          <a:xfrm>
            <a:off x="3396477" y="5105576"/>
            <a:ext cx="2353925" cy="296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65000"/>
                  </a:schemeClr>
                </a:solidFill>
                <a:latin typeface="Product Sans" panose="020B0503030502040203" pitchFamily="34" charset="0"/>
                <a:ea typeface="Roboto Light" charset="0"/>
                <a:cs typeface="Roboto Light" charset="0"/>
              </a:rPr>
              <a:t>G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Product Sans" panose="020B0503030502040203" pitchFamily="34" charset="0"/>
                <a:ea typeface="Roboto Light" charset="0"/>
                <a:cs typeface="Roboto Light" charset="0"/>
              </a:rPr>
              <a:t>itHub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Product Sans" panose="020B0503030502040203" pitchFamily="34" charset="0"/>
                <a:ea typeface="Roboto Light" charset="0"/>
                <a:cs typeface="Roboto Light" charset="0"/>
              </a:rPr>
              <a:t>: @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Product Sans" panose="020B0503030502040203" pitchFamily="34" charset="0"/>
                <a:ea typeface="Roboto Light" charset="0"/>
                <a:cs typeface="Roboto Light" charset="0"/>
              </a:rPr>
              <a:t>AgentTango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Product Sans" panose="020B0503030502040203" pitchFamily="34" charset="0"/>
              <a:ea typeface="Roboto Light" charset="0"/>
              <a:cs typeface="Roboto Light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04763D-0A97-48B7-8063-66A679D40DF1}"/>
              </a:ext>
            </a:extLst>
          </p:cNvPr>
          <p:cNvSpPr/>
          <p:nvPr/>
        </p:nvSpPr>
        <p:spPr>
          <a:xfrm>
            <a:off x="3468978" y="4697657"/>
            <a:ext cx="2208925" cy="39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Product Sans" panose="020B0503030502040203" pitchFamily="34" charset="0"/>
                <a:ea typeface="Roboto Light" charset="0"/>
                <a:cs typeface="Roboto Light" charset="0"/>
              </a:rPr>
              <a:t>Aditya Thakur</a:t>
            </a:r>
          </a:p>
        </p:txBody>
      </p:sp>
      <p:pic>
        <p:nvPicPr>
          <p:cNvPr id="3" name="Picture 2" descr="A person standing in front of it&#10;&#10;Description automatically generated">
            <a:extLst>
              <a:ext uri="{FF2B5EF4-FFF2-40B4-BE49-F238E27FC236}">
                <a16:creationId xmlns:a16="http://schemas.microsoft.com/office/drawing/2014/main" id="{6E58BD4F-DD42-441F-8A9D-4AAE82257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65640" y="2371665"/>
            <a:ext cx="2114670" cy="2114670"/>
          </a:xfrm>
          <a:prstGeom prst="teardrop">
            <a:avLst/>
          </a:prstGeom>
        </p:spPr>
      </p:pic>
      <p:pic>
        <p:nvPicPr>
          <p:cNvPr id="6" name="Picture 5" descr="A person sitting in a dark room&#10;&#10;Description automatically generated">
            <a:extLst>
              <a:ext uri="{FF2B5EF4-FFF2-40B4-BE49-F238E27FC236}">
                <a16:creationId xmlns:a16="http://schemas.microsoft.com/office/drawing/2014/main" id="{11EFF038-CEA9-4222-8221-5932D1A02E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104" y="2314470"/>
            <a:ext cx="2114670" cy="2114670"/>
          </a:xfrm>
          <a:prstGeom prst="teardrop">
            <a:avLst/>
          </a:prstGeom>
        </p:spPr>
      </p:pic>
      <p:pic>
        <p:nvPicPr>
          <p:cNvPr id="8" name="Picture 7" descr="A picture containing sky, outdoor, sport, water sport&#10;&#10;Description automatically generated">
            <a:extLst>
              <a:ext uri="{FF2B5EF4-FFF2-40B4-BE49-F238E27FC236}">
                <a16:creationId xmlns:a16="http://schemas.microsoft.com/office/drawing/2014/main" id="{27ED06F8-17DA-488B-A234-86D0F8F0E8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4008" y="2314470"/>
            <a:ext cx="2276364" cy="2032832"/>
          </a:xfrm>
          <a:prstGeom prst="teardrop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1"/>
          <p:cNvGrpSpPr/>
          <p:nvPr/>
        </p:nvGrpSpPr>
        <p:grpSpPr>
          <a:xfrm>
            <a:off x="-524160" y="0"/>
            <a:ext cx="12715920" cy="6857640"/>
            <a:chOff x="-524160" y="0"/>
            <a:chExt cx="12715920" cy="6857640"/>
          </a:xfrm>
        </p:grpSpPr>
        <p:sp>
          <p:nvSpPr>
            <p:cNvPr id="66" name="CustomShape 2"/>
            <p:cNvSpPr/>
            <p:nvPr/>
          </p:nvSpPr>
          <p:spPr>
            <a:xfrm>
              <a:off x="7532280" y="0"/>
              <a:ext cx="4659480" cy="6857640"/>
            </a:xfrm>
            <a:custGeom>
              <a:avLst/>
              <a:gdLst/>
              <a:ahLst/>
              <a:cxnLst/>
              <a:rect l="l" t="t" r="r" b="b"/>
              <a:pathLst>
                <a:path w="4659793" h="6858000">
                  <a:moveTo>
                    <a:pt x="0" y="0"/>
                  </a:moveTo>
                  <a:lnTo>
                    <a:pt x="4659793" y="0"/>
                  </a:lnTo>
                  <a:lnTo>
                    <a:pt x="4659793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AEBCC4"/>
            </a:solidFill>
            <a:ln w="12600">
              <a:noFill/>
            </a:ln>
            <a:effectLst>
              <a:outerShdw dist="2556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67" name="Group 3"/>
            <p:cNvGrpSpPr/>
            <p:nvPr/>
          </p:nvGrpSpPr>
          <p:grpSpPr>
            <a:xfrm>
              <a:off x="-524160" y="0"/>
              <a:ext cx="12715560" cy="6857640"/>
              <a:chOff x="-524160" y="0"/>
              <a:chExt cx="12715560" cy="6857640"/>
            </a:xfrm>
          </p:grpSpPr>
          <p:sp>
            <p:nvSpPr>
              <p:cNvPr id="68" name="CustomShape 4"/>
              <p:cNvSpPr/>
              <p:nvPr/>
            </p:nvSpPr>
            <p:spPr>
              <a:xfrm>
                <a:off x="6064200" y="0"/>
                <a:ext cx="6127200" cy="6857640"/>
              </a:xfrm>
              <a:custGeom>
                <a:avLst/>
                <a:gdLst/>
                <a:ahLst/>
                <a:cxnLst/>
                <a:rect l="l" t="t" r="r" b="b"/>
                <a:pathLst>
                  <a:path w="6127631" h="6858000">
                    <a:moveTo>
                      <a:pt x="0" y="0"/>
                    </a:moveTo>
                    <a:lnTo>
                      <a:pt x="5042155" y="0"/>
                    </a:lnTo>
                    <a:lnTo>
                      <a:pt x="6127631" y="1625159"/>
                    </a:lnTo>
                    <a:lnTo>
                      <a:pt x="6127631" y="5232842"/>
                    </a:lnTo>
                    <a:lnTo>
                      <a:pt x="5042155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78909C"/>
              </a:solidFill>
              <a:ln w="12600">
                <a:noFill/>
              </a:ln>
              <a:effectLst>
                <a:outerShdw dist="25560">
                  <a:srgbClr val="000000">
                    <a:alpha val="3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" name="CustomShape 5"/>
              <p:cNvSpPr/>
              <p:nvPr/>
            </p:nvSpPr>
            <p:spPr>
              <a:xfrm>
                <a:off x="3696840" y="0"/>
                <a:ext cx="7332120" cy="6857640"/>
              </a:xfrm>
              <a:prstGeom prst="homePlate">
                <a:avLst>
                  <a:gd name="adj" fmla="val 33396"/>
                </a:avLst>
              </a:prstGeom>
              <a:solidFill>
                <a:srgbClr val="607D8B"/>
              </a:solidFill>
              <a:ln w="12600">
                <a:noFill/>
              </a:ln>
              <a:effectLst>
                <a:outerShdw dist="25560">
                  <a:srgbClr val="000000">
                    <a:alpha val="3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" name="CustomShape 6"/>
              <p:cNvSpPr/>
              <p:nvPr/>
            </p:nvSpPr>
            <p:spPr>
              <a:xfrm>
                <a:off x="1930320" y="0"/>
                <a:ext cx="7332120" cy="6857640"/>
              </a:xfrm>
              <a:prstGeom prst="homePlate">
                <a:avLst>
                  <a:gd name="adj" fmla="val 33396"/>
                </a:avLst>
              </a:prstGeom>
              <a:solidFill>
                <a:srgbClr val="455A64"/>
              </a:solidFill>
              <a:ln w="12600">
                <a:noFill/>
              </a:ln>
              <a:effectLst>
                <a:outerShdw dist="25560">
                  <a:srgbClr val="000000">
                    <a:alpha val="3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" name="CustomShape 7"/>
              <p:cNvSpPr/>
              <p:nvPr/>
            </p:nvSpPr>
            <p:spPr>
              <a:xfrm>
                <a:off x="631440" y="0"/>
                <a:ext cx="7332120" cy="6857640"/>
              </a:xfrm>
              <a:prstGeom prst="homePlate">
                <a:avLst>
                  <a:gd name="adj" fmla="val 33396"/>
                </a:avLst>
              </a:prstGeom>
              <a:solidFill>
                <a:srgbClr val="00E676"/>
              </a:solidFill>
              <a:ln w="12600">
                <a:noFill/>
              </a:ln>
              <a:effectLst>
                <a:outerShdw dist="25560">
                  <a:srgbClr val="000000">
                    <a:alpha val="3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" name="CustomShape 8"/>
              <p:cNvSpPr/>
              <p:nvPr/>
            </p:nvSpPr>
            <p:spPr>
              <a:xfrm>
                <a:off x="303840" y="0"/>
                <a:ext cx="7332120" cy="6857640"/>
              </a:xfrm>
              <a:prstGeom prst="homePlate">
                <a:avLst>
                  <a:gd name="adj" fmla="val 33396"/>
                </a:avLst>
              </a:prstGeom>
              <a:solidFill>
                <a:srgbClr val="263238"/>
              </a:solidFill>
              <a:ln w="12600">
                <a:noFill/>
              </a:ln>
              <a:effectLst>
                <a:outerShdw dist="25560">
                  <a:srgbClr val="000000">
                    <a:alpha val="3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" name="CustomShape 9"/>
              <p:cNvSpPr/>
              <p:nvPr/>
            </p:nvSpPr>
            <p:spPr>
              <a:xfrm>
                <a:off x="-524160" y="0"/>
                <a:ext cx="7332120" cy="6857640"/>
              </a:xfrm>
              <a:prstGeom prst="homePlate">
                <a:avLst>
                  <a:gd name="adj" fmla="val 33396"/>
                </a:avLst>
              </a:prstGeom>
              <a:solidFill>
                <a:srgbClr val="455A64"/>
              </a:solidFill>
              <a:ln w="12600">
                <a:noFill/>
              </a:ln>
              <a:effectLst>
                <a:outerShdw dist="25560">
                  <a:srgbClr val="000000">
                    <a:alpha val="3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74" name="CustomShape 10"/>
          <p:cNvSpPr/>
          <p:nvPr/>
        </p:nvSpPr>
        <p:spPr>
          <a:xfrm>
            <a:off x="839160" y="2689560"/>
            <a:ext cx="6026760" cy="102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40000"/>
              </a:lnSpc>
            </a:pPr>
            <a:r>
              <a:rPr lang="en-IN" sz="4400" b="0" strike="noStrike" spc="-1" dirty="0">
                <a:solidFill>
                  <a:srgbClr val="FFFFFF"/>
                </a:solidFill>
                <a:latin typeface="Product Sans" panose="020B0503030502040203" pitchFamily="34" charset="0"/>
                <a:ea typeface="Roboto Light"/>
              </a:rPr>
              <a:t>The Problem</a:t>
            </a:r>
            <a:endParaRPr lang="en-IN" sz="4400" b="0" strike="noStrike" spc="-1" dirty="0">
              <a:latin typeface="Product Sans" panose="020B0503030502040203" pitchFamily="34" charset="0"/>
            </a:endParaRPr>
          </a:p>
        </p:txBody>
      </p:sp>
      <p:sp>
        <p:nvSpPr>
          <p:cNvPr id="75" name="CustomShape 11"/>
          <p:cNvSpPr/>
          <p:nvPr/>
        </p:nvSpPr>
        <p:spPr>
          <a:xfrm>
            <a:off x="839160" y="3681720"/>
            <a:ext cx="489708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200" b="0" strike="noStrike" spc="-1" dirty="0">
                <a:solidFill>
                  <a:srgbClr val="F2F2F2"/>
                </a:solidFill>
                <a:latin typeface="Product Sans" panose="020B0503030502040203" pitchFamily="34" charset="0"/>
                <a:ea typeface="Roboto Thin"/>
              </a:rPr>
              <a:t>Lack of safe &amp; </a:t>
            </a:r>
            <a:r>
              <a:rPr lang="en-US" sz="2200" b="0" strike="noStrike" spc="-1" dirty="0">
                <a:solidFill>
                  <a:srgbClr val="F2F2F2"/>
                </a:solidFill>
                <a:latin typeface="Product Sans" panose="020B0503030502040203" pitchFamily="34" charset="0"/>
                <a:ea typeface="Roboto Thin"/>
              </a:rPr>
              <a:t>feasible methods  for detection and/or diagnosing autism in infants.</a:t>
            </a:r>
            <a:endParaRPr lang="en-IN" sz="2200" b="0" strike="noStrike" spc="-1" dirty="0">
              <a:latin typeface="Product Sans" panose="020B0503030502040203" pitchFamily="34" charset="0"/>
            </a:endParaRPr>
          </a:p>
        </p:txBody>
      </p:sp>
      <p:sp>
        <p:nvSpPr>
          <p:cNvPr id="13" name="TextShape 7">
            <a:extLst>
              <a:ext uri="{FF2B5EF4-FFF2-40B4-BE49-F238E27FC236}">
                <a16:creationId xmlns:a16="http://schemas.microsoft.com/office/drawing/2014/main" id="{668B3B8E-5273-4262-939F-60DBECEDD801}"/>
              </a:ext>
            </a:extLst>
          </p:cNvPr>
          <p:cNvSpPr txBox="1"/>
          <p:nvPr/>
        </p:nvSpPr>
        <p:spPr>
          <a:xfrm>
            <a:off x="11638080" y="6226200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BA19E577-B008-4772-83D0-5481B8034C08}" type="slidenum">
              <a:rPr lang="en-IN" sz="1800" b="0" strike="noStrike" spc="-1">
                <a:solidFill>
                  <a:schemeClr val="bg1"/>
                </a:solidFill>
                <a:latin typeface="Calibri"/>
              </a:rPr>
              <a:t>4</a:t>
            </a:fld>
            <a:endParaRPr lang="en-IN" sz="1800" b="0" strike="noStrike" spc="-1" dirty="0">
              <a:solidFill>
                <a:schemeClr val="bg1"/>
              </a:solidFill>
              <a:latin typeface="Times New Roman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"/>
          <p:cNvGrpSpPr/>
          <p:nvPr/>
        </p:nvGrpSpPr>
        <p:grpSpPr>
          <a:xfrm>
            <a:off x="9370800" y="-1429200"/>
            <a:ext cx="4249800" cy="4246920"/>
            <a:chOff x="9370800" y="-1429200"/>
            <a:chExt cx="4249800" cy="4246920"/>
          </a:xfrm>
        </p:grpSpPr>
        <p:sp>
          <p:nvSpPr>
            <p:cNvPr id="77" name="CustomShape 2"/>
            <p:cNvSpPr/>
            <p:nvPr/>
          </p:nvSpPr>
          <p:spPr>
            <a:xfrm rot="8100000">
              <a:off x="9784440" y="-1014840"/>
              <a:ext cx="1999080" cy="1999080"/>
            </a:xfrm>
            <a:custGeom>
              <a:avLst/>
              <a:gdLst/>
              <a:ahLst/>
              <a:cxnLst/>
              <a:rect l="l" t="t" r="r" b="b"/>
              <a:pathLst>
                <a:path w="2553990" h="2553991">
                  <a:moveTo>
                    <a:pt x="2553990" y="0"/>
                  </a:moveTo>
                  <a:lnTo>
                    <a:pt x="2553990" y="25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3"/>
            <p:cNvSpPr/>
            <p:nvPr/>
          </p:nvSpPr>
          <p:spPr>
            <a:xfrm rot="8100000">
              <a:off x="11089080" y="126360"/>
              <a:ext cx="2003400" cy="2323080"/>
            </a:xfrm>
            <a:custGeom>
              <a:avLst/>
              <a:gdLst/>
              <a:ahLst/>
              <a:cxnLst/>
              <a:rect l="l" t="t" r="r" b="b"/>
              <a:pathLst>
                <a:path w="2559410" h="2967775">
                  <a:moveTo>
                    <a:pt x="2559410" y="0"/>
                  </a:moveTo>
                  <a:lnTo>
                    <a:pt x="2559410" y="2967775"/>
                  </a:lnTo>
                  <a:lnTo>
                    <a:pt x="408364" y="2967774"/>
                  </a:lnTo>
                  <a:lnTo>
                    <a:pt x="0" y="2559411"/>
                  </a:lnTo>
                  <a:close/>
                </a:path>
              </a:pathLst>
            </a:custGeom>
            <a:solidFill>
              <a:srgbClr val="263238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0" name="TextShape 5"/>
          <p:cNvSpPr txBox="1"/>
          <p:nvPr/>
        </p:nvSpPr>
        <p:spPr>
          <a:xfrm>
            <a:off x="11638080" y="6226200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583BDDE9-9B76-43CB-9867-27A9B424F821}" type="slidenum">
              <a:rPr lang="en-IN" sz="1800" b="0" strike="noStrike" spc="-1">
                <a:solidFill>
                  <a:srgbClr val="000000"/>
                </a:solidFill>
                <a:latin typeface="Calibri"/>
              </a:rPr>
              <a:t>5</a:t>
            </a:fld>
            <a:endParaRPr lang="en-IN" sz="1800" b="0" strike="noStrike" spc="-1">
              <a:latin typeface="Times New Roman"/>
            </a:endParaRPr>
          </a:p>
        </p:txBody>
      </p:sp>
      <p:sp>
        <p:nvSpPr>
          <p:cNvPr id="82" name="CustomShape 7"/>
          <p:cNvSpPr/>
          <p:nvPr/>
        </p:nvSpPr>
        <p:spPr>
          <a:xfrm>
            <a:off x="2066220" y="2371172"/>
            <a:ext cx="8494918" cy="26043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A complete environment which can take care of everything from detection to diagnosing. </a:t>
            </a:r>
          </a:p>
          <a:p>
            <a:pPr>
              <a:lnSpc>
                <a:spcPct val="100000"/>
              </a:lnSpc>
            </a:pPr>
            <a:endParaRPr lang="en-IN" sz="2400" b="0" strike="noStrike" spc="-1" dirty="0">
              <a:latin typeface="Product Sans" panose="020B0503030502040203" pitchFamily="34" charset="0"/>
              <a:ea typeface="Roboto Light" panose="02000000000000000000" pitchFamily="2" charset="0"/>
            </a:endParaRPr>
          </a:p>
          <a:p>
            <a:pPr marL="285840" indent="-285480">
              <a:buClr>
                <a:srgbClr val="000000"/>
              </a:buClr>
              <a:buFont typeface="Arial"/>
              <a:buChar char="•"/>
            </a:pPr>
            <a:r>
              <a:rPr lang="en-IN" sz="2000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Provide patients affordable detection of autism.</a:t>
            </a:r>
            <a:endParaRPr lang="en-IN" sz="2000" b="0" strike="noStrike" spc="-1" dirty="0">
              <a:solidFill>
                <a:srgbClr val="000000"/>
              </a:solidFill>
              <a:latin typeface="Product Sans" panose="020B0503030502040203" pitchFamily="34" charset="0"/>
              <a:ea typeface="Roboto Light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Provide a portal for the doctors to interact with the patients.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Affiliating with doctors to provide the best possible medical services.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Using Machine Learning to pred</a:t>
            </a:r>
            <a:r>
              <a:rPr lang="en-IN" sz="2000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ict child’s probability of having autism.</a:t>
            </a:r>
          </a:p>
        </p:txBody>
      </p:sp>
      <p:sp>
        <p:nvSpPr>
          <p:cNvPr id="24" name="TextShape 4">
            <a:extLst>
              <a:ext uri="{FF2B5EF4-FFF2-40B4-BE49-F238E27FC236}">
                <a16:creationId xmlns:a16="http://schemas.microsoft.com/office/drawing/2014/main" id="{FD78AB11-A027-435D-B7F5-E11BF6963409}"/>
              </a:ext>
            </a:extLst>
          </p:cNvPr>
          <p:cNvSpPr txBox="1"/>
          <p:nvPr/>
        </p:nvSpPr>
        <p:spPr>
          <a:xfrm>
            <a:off x="312091" y="613903"/>
            <a:ext cx="3611160" cy="431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latin typeface="Product Sans" panose="020B0503030502040203" pitchFamily="34" charset="0"/>
              </a:rPr>
              <a:t>Allisto</a:t>
            </a:r>
            <a:endParaRPr lang="en-US" sz="4400" b="0" strike="noStrike" spc="-1" dirty="0">
              <a:solidFill>
                <a:srgbClr val="000000"/>
              </a:solidFill>
              <a:latin typeface="Product Sans" panose="020B0503030502040203" pitchFamily="34" charset="0"/>
            </a:endParaRPr>
          </a:p>
        </p:txBody>
      </p:sp>
      <p:sp>
        <p:nvSpPr>
          <p:cNvPr id="25" name="CustomShape 6">
            <a:extLst>
              <a:ext uri="{FF2B5EF4-FFF2-40B4-BE49-F238E27FC236}">
                <a16:creationId xmlns:a16="http://schemas.microsoft.com/office/drawing/2014/main" id="{82F693ED-4E34-4099-8C51-C6CE52588659}"/>
              </a:ext>
            </a:extLst>
          </p:cNvPr>
          <p:cNvSpPr/>
          <p:nvPr/>
        </p:nvSpPr>
        <p:spPr>
          <a:xfrm>
            <a:off x="312091" y="250303"/>
            <a:ext cx="2208600" cy="49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IN" sz="2200" b="0" strike="noStrike" spc="-1" dirty="0">
                <a:solidFill>
                  <a:srgbClr val="00AC58"/>
                </a:solidFill>
                <a:latin typeface="Product Sans" panose="020B0503030502040203" pitchFamily="34" charset="0"/>
                <a:ea typeface="Roboto Light"/>
              </a:rPr>
              <a:t>IDEA</a:t>
            </a:r>
            <a:endParaRPr lang="en-IN" sz="2200" b="0" strike="noStrike" spc="-1" dirty="0">
              <a:latin typeface="Product Sans" panose="020B050303050204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8CD376-BA8B-4D31-8229-D7BAECE7A394}"/>
              </a:ext>
            </a:extLst>
          </p:cNvPr>
          <p:cNvGrpSpPr/>
          <p:nvPr/>
        </p:nvGrpSpPr>
        <p:grpSpPr>
          <a:xfrm>
            <a:off x="537783" y="3097597"/>
            <a:ext cx="1151456" cy="1151456"/>
            <a:chOff x="537783" y="3097597"/>
            <a:chExt cx="1151456" cy="115145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550F9C-E6DA-4B45-8551-BCEFC392C6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7783" y="3097597"/>
              <a:ext cx="1151456" cy="1151456"/>
            </a:xfrm>
            <a:prstGeom prst="ellipse">
              <a:avLst/>
            </a:prstGeom>
            <a:solidFill>
              <a:srgbClr val="00E67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25400" dir="5400000" algn="ctr" rotWithShape="0">
                <a:srgbClr val="000000">
                  <a:alpha val="3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Graphic 2" descr="Voice">
              <a:extLst>
                <a:ext uri="{FF2B5EF4-FFF2-40B4-BE49-F238E27FC236}">
                  <a16:creationId xmlns:a16="http://schemas.microsoft.com/office/drawing/2014/main" id="{895AE583-1AED-4CE2-A58B-37A29990A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5361" y="3216125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1"/>
          <p:cNvGrpSpPr/>
          <p:nvPr/>
        </p:nvGrpSpPr>
        <p:grpSpPr>
          <a:xfrm>
            <a:off x="9370800" y="-1429200"/>
            <a:ext cx="4249800" cy="4246920"/>
            <a:chOff x="9370800" y="-1429200"/>
            <a:chExt cx="4249800" cy="4246920"/>
          </a:xfrm>
        </p:grpSpPr>
        <p:sp>
          <p:nvSpPr>
            <p:cNvPr id="84" name="CustomShape 2"/>
            <p:cNvSpPr/>
            <p:nvPr/>
          </p:nvSpPr>
          <p:spPr>
            <a:xfrm rot="8100000">
              <a:off x="9784440" y="-1014840"/>
              <a:ext cx="1999080" cy="1999080"/>
            </a:xfrm>
            <a:custGeom>
              <a:avLst/>
              <a:gdLst/>
              <a:ahLst/>
              <a:cxnLst/>
              <a:rect l="l" t="t" r="r" b="b"/>
              <a:pathLst>
                <a:path w="2553990" h="2553991">
                  <a:moveTo>
                    <a:pt x="2553990" y="0"/>
                  </a:moveTo>
                  <a:lnTo>
                    <a:pt x="2553990" y="25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3"/>
            <p:cNvSpPr/>
            <p:nvPr/>
          </p:nvSpPr>
          <p:spPr>
            <a:xfrm rot="8100000">
              <a:off x="11089080" y="126360"/>
              <a:ext cx="2003400" cy="2323080"/>
            </a:xfrm>
            <a:custGeom>
              <a:avLst/>
              <a:gdLst/>
              <a:ahLst/>
              <a:cxnLst/>
              <a:rect l="l" t="t" r="r" b="b"/>
              <a:pathLst>
                <a:path w="2559410" h="2967775">
                  <a:moveTo>
                    <a:pt x="2559410" y="0"/>
                  </a:moveTo>
                  <a:lnTo>
                    <a:pt x="2559410" y="2967775"/>
                  </a:lnTo>
                  <a:lnTo>
                    <a:pt x="408364" y="2967774"/>
                  </a:lnTo>
                  <a:lnTo>
                    <a:pt x="0" y="2559411"/>
                  </a:lnTo>
                  <a:close/>
                </a:path>
              </a:pathLst>
            </a:custGeom>
            <a:solidFill>
              <a:srgbClr val="263238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TextShape 5"/>
          <p:cNvSpPr txBox="1"/>
          <p:nvPr/>
        </p:nvSpPr>
        <p:spPr>
          <a:xfrm>
            <a:off x="11638080" y="6226200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BB2878D9-FBAD-4404-A7F9-B182840790AA}" type="slidenum">
              <a:rPr lang="en-IN" sz="1800" b="0" strike="noStrike" spc="-1">
                <a:solidFill>
                  <a:srgbClr val="000000"/>
                </a:solidFill>
                <a:latin typeface="Calibri"/>
              </a:rPr>
              <a:t>6</a:t>
            </a:fld>
            <a:endParaRPr lang="en-IN" sz="1800" b="0" strike="noStrike" spc="-1">
              <a:latin typeface="Times New Roman"/>
            </a:endParaRPr>
          </a:p>
        </p:txBody>
      </p:sp>
      <p:sp>
        <p:nvSpPr>
          <p:cNvPr id="89" name="CustomShape 7"/>
          <p:cNvSpPr/>
          <p:nvPr/>
        </p:nvSpPr>
        <p:spPr>
          <a:xfrm>
            <a:off x="1949191" y="2295603"/>
            <a:ext cx="7554600" cy="289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Helps in early detection of autism in children.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Helps doctor get the proper information fast, so that they have time to act accordingly.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It increases awareness about autism.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It increases accessibility of public healthcare for everyone</a:t>
            </a:r>
            <a:endParaRPr lang="en-IN" sz="2000" b="0" strike="noStrike" spc="-1" dirty="0">
              <a:latin typeface="Product Sans" panose="020B0503030502040203" pitchFamily="34" charset="0"/>
              <a:ea typeface="Roboto Light" panose="02000000000000000000" pitchFamily="2" charset="0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Increases employment opportunities</a:t>
            </a:r>
            <a:endParaRPr lang="en-IN" sz="2000" b="0" strike="noStrike" spc="-1" dirty="0">
              <a:latin typeface="Product Sans" panose="020B0503030502040203" pitchFamily="34" charset="0"/>
              <a:ea typeface="Roboto Light" panose="02000000000000000000" pitchFamily="2" charset="0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Utilizes healthcare infra and staff</a:t>
            </a:r>
            <a:endParaRPr lang="en-IN" sz="2000" b="0" strike="noStrike" spc="-1" dirty="0">
              <a:latin typeface="Product Sans" panose="020B0503030502040203" pitchFamily="34" charset="0"/>
              <a:ea typeface="Roboto Light" panose="02000000000000000000" pitchFamily="2" charset="0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Reduces need of newer infrastructure; we will need lesser hospital rooms.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000" spc="-1" dirty="0">
                <a:solidFill>
                  <a:srgbClr val="000000"/>
                </a:solidFill>
                <a:latin typeface="Product Sans" panose="020B0503030502040203" pitchFamily="34" charset="0"/>
                <a:ea typeface="Roboto Light" panose="02000000000000000000" pitchFamily="2" charset="0"/>
              </a:rPr>
              <a:t>Transparency of patient data to concerned personnel.</a:t>
            </a:r>
            <a:endParaRPr lang="en-IN" sz="2000" b="0" strike="noStrike" spc="-1" dirty="0">
              <a:latin typeface="Product Sans" panose="020B0503030502040203" pitchFamily="34" charset="0"/>
              <a:ea typeface="Roboto Light" panose="02000000000000000000" pitchFamily="2" charset="0"/>
            </a:endParaRPr>
          </a:p>
        </p:txBody>
      </p:sp>
      <p:sp>
        <p:nvSpPr>
          <p:cNvPr id="9" name="TextShape 4">
            <a:extLst>
              <a:ext uri="{FF2B5EF4-FFF2-40B4-BE49-F238E27FC236}">
                <a16:creationId xmlns:a16="http://schemas.microsoft.com/office/drawing/2014/main" id="{3A421D53-9887-4198-A1CA-3A93DA9D4EB1}"/>
              </a:ext>
            </a:extLst>
          </p:cNvPr>
          <p:cNvSpPr txBox="1"/>
          <p:nvPr/>
        </p:nvSpPr>
        <p:spPr>
          <a:xfrm>
            <a:off x="312091" y="613903"/>
            <a:ext cx="3611160" cy="431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latin typeface="Product Sans" panose="020B0503030502040203" pitchFamily="34" charset="0"/>
              </a:rPr>
              <a:t>Allisto</a:t>
            </a:r>
            <a:endParaRPr lang="en-US" sz="4400" b="0" strike="noStrike" spc="-1" dirty="0">
              <a:solidFill>
                <a:srgbClr val="000000"/>
              </a:solidFill>
              <a:latin typeface="Product Sans" panose="020B0503030502040203" pitchFamily="34" charset="0"/>
            </a:endParaRP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C5CD49A2-B5CC-48E0-81B3-8358AD8328E9}"/>
              </a:ext>
            </a:extLst>
          </p:cNvPr>
          <p:cNvSpPr/>
          <p:nvPr/>
        </p:nvSpPr>
        <p:spPr>
          <a:xfrm>
            <a:off x="312091" y="250303"/>
            <a:ext cx="2208600" cy="49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IN" sz="2200" b="0" strike="noStrike" spc="-1" dirty="0">
                <a:solidFill>
                  <a:srgbClr val="00AC58"/>
                </a:solidFill>
                <a:latin typeface="Product Sans" panose="020B0503030502040203" pitchFamily="34" charset="0"/>
                <a:ea typeface="Roboto Light"/>
              </a:rPr>
              <a:t>IDEA</a:t>
            </a:r>
            <a:endParaRPr lang="en-IN" sz="2200" b="0" strike="noStrike" spc="-1" dirty="0">
              <a:latin typeface="Product Sans" panose="020B050303050204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2352AF-0F8B-4556-A66C-3159AC6FF2DD}"/>
              </a:ext>
            </a:extLst>
          </p:cNvPr>
          <p:cNvSpPr/>
          <p:nvPr/>
        </p:nvSpPr>
        <p:spPr>
          <a:xfrm>
            <a:off x="1205130" y="1408783"/>
            <a:ext cx="39213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IN" sz="2800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Why is this a good idea?</a:t>
            </a:r>
            <a:endParaRPr lang="en-IN" sz="2800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DC0C1C-4918-496B-A5AC-B015644C5E0C}"/>
              </a:ext>
            </a:extLst>
          </p:cNvPr>
          <p:cNvGrpSpPr/>
          <p:nvPr/>
        </p:nvGrpSpPr>
        <p:grpSpPr>
          <a:xfrm>
            <a:off x="537783" y="3097597"/>
            <a:ext cx="1151456" cy="1151456"/>
            <a:chOff x="537783" y="3097597"/>
            <a:chExt cx="1151456" cy="115145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671402A-50DD-4B3F-86B6-0DE058F9F8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7783" y="3097597"/>
              <a:ext cx="1151456" cy="1151456"/>
            </a:xfrm>
            <a:prstGeom prst="ellipse">
              <a:avLst/>
            </a:prstGeom>
            <a:solidFill>
              <a:srgbClr val="00E67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25400" dir="5400000" algn="ctr" rotWithShape="0">
                <a:srgbClr val="000000">
                  <a:alpha val="3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Graphic 13" descr="Voice">
              <a:extLst>
                <a:ext uri="{FF2B5EF4-FFF2-40B4-BE49-F238E27FC236}">
                  <a16:creationId xmlns:a16="http://schemas.microsoft.com/office/drawing/2014/main" id="{1ECFB177-7240-4741-B903-8A0C7243B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5361" y="3216125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5"/>
          <p:cNvSpPr txBox="1"/>
          <p:nvPr/>
        </p:nvSpPr>
        <p:spPr>
          <a:xfrm>
            <a:off x="11638080" y="6226200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583BDDE9-9B76-43CB-9867-27A9B424F821}" type="slidenum">
              <a:rPr lang="en-IN" sz="1800" b="0" strike="noStrike" spc="-1">
                <a:solidFill>
                  <a:srgbClr val="000000"/>
                </a:solidFill>
                <a:latin typeface="Calibri"/>
              </a:rPr>
              <a:t>7</a:t>
            </a:fld>
            <a:endParaRPr lang="en-IN" sz="1800" b="0" strike="noStrike" spc="-1">
              <a:latin typeface="Times New Roman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CC3161-E625-4A31-AF56-DAC69BF5E772}"/>
              </a:ext>
            </a:extLst>
          </p:cNvPr>
          <p:cNvGrpSpPr/>
          <p:nvPr/>
        </p:nvGrpSpPr>
        <p:grpSpPr>
          <a:xfrm>
            <a:off x="3659993" y="2853272"/>
            <a:ext cx="1151456" cy="1151456"/>
            <a:chOff x="386192" y="3464731"/>
            <a:chExt cx="1151456" cy="115145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E8C43A0-3953-4482-BC0B-0F197FB6A0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192" y="3464731"/>
              <a:ext cx="1151456" cy="1151456"/>
            </a:xfrm>
            <a:prstGeom prst="ellipse">
              <a:avLst/>
            </a:prstGeom>
            <a:solidFill>
              <a:srgbClr val="00E67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25400" dir="5400000" algn="ctr" rotWithShape="0">
                <a:srgbClr val="000000">
                  <a:alpha val="3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26E3F2C-0747-4CD7-8442-41CD22B674D0}"/>
                </a:ext>
              </a:extLst>
            </p:cNvPr>
            <p:cNvGrpSpPr/>
            <p:nvPr/>
          </p:nvGrpSpPr>
          <p:grpSpPr>
            <a:xfrm>
              <a:off x="586600" y="3767851"/>
              <a:ext cx="750640" cy="530172"/>
              <a:chOff x="1585912" y="819150"/>
              <a:chExt cx="5143500" cy="4668265"/>
            </a:xfrm>
          </p:grpSpPr>
          <p:sp>
            <p:nvSpPr>
              <p:cNvPr id="13" name="Diamond 12">
                <a:extLst>
                  <a:ext uri="{FF2B5EF4-FFF2-40B4-BE49-F238E27FC236}">
                    <a16:creationId xmlns:a16="http://schemas.microsoft.com/office/drawing/2014/main" id="{DC19E759-43FC-4E7B-9F70-94F9A058CA48}"/>
                  </a:ext>
                </a:extLst>
              </p:cNvPr>
              <p:cNvSpPr/>
              <p:nvPr/>
            </p:nvSpPr>
            <p:spPr>
              <a:xfrm>
                <a:off x="1585912" y="2687065"/>
                <a:ext cx="5143500" cy="2800350"/>
              </a:xfrm>
              <a:prstGeom prst="diamond">
                <a:avLst/>
              </a:prstGeom>
              <a:solidFill>
                <a:srgbClr val="455A64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F70FBEB6-145C-4386-81C8-DE54DC0A4C5F}"/>
                  </a:ext>
                </a:extLst>
              </p:cNvPr>
              <p:cNvSpPr/>
              <p:nvPr/>
            </p:nvSpPr>
            <p:spPr>
              <a:xfrm>
                <a:off x="2243137" y="2687065"/>
                <a:ext cx="3829050" cy="2084704"/>
              </a:xfrm>
              <a:custGeom>
                <a:avLst/>
                <a:gdLst>
                  <a:gd name="connsiteX0" fmla="*/ 1884609 w 3769219"/>
                  <a:gd name="connsiteY0" fmla="*/ 0 h 2052130"/>
                  <a:gd name="connsiteX1" fmla="*/ 3769219 w 3769219"/>
                  <a:gd name="connsiteY1" fmla="*/ 1026065 h 2052130"/>
                  <a:gd name="connsiteX2" fmla="*/ 1884609 w 3769219"/>
                  <a:gd name="connsiteY2" fmla="*/ 2052130 h 2052130"/>
                  <a:gd name="connsiteX3" fmla="*/ 0 w 3769219"/>
                  <a:gd name="connsiteY3" fmla="*/ 1026065 h 2052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9219" h="2052130">
                    <a:moveTo>
                      <a:pt x="1884609" y="0"/>
                    </a:moveTo>
                    <a:lnTo>
                      <a:pt x="3769219" y="1026065"/>
                    </a:lnTo>
                    <a:lnTo>
                      <a:pt x="1884609" y="2052130"/>
                    </a:lnTo>
                    <a:lnTo>
                      <a:pt x="0" y="1026065"/>
                    </a:lnTo>
                    <a:close/>
                  </a:path>
                </a:pathLst>
              </a:custGeom>
              <a:solidFill>
                <a:srgbClr val="263238"/>
              </a:solidFill>
              <a:ln w="12700" cap="flat" cmpd="sng" algn="ctr">
                <a:noFill/>
                <a:prstDash val="solid"/>
                <a:miter lim="800000"/>
              </a:ln>
              <a:effectLst>
                <a:softEdge rad="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Diamond 14">
                <a:extLst>
                  <a:ext uri="{FF2B5EF4-FFF2-40B4-BE49-F238E27FC236}">
                    <a16:creationId xmlns:a16="http://schemas.microsoft.com/office/drawing/2014/main" id="{41BD5D94-AF3E-40D7-A11D-CA95619EDAF4}"/>
                  </a:ext>
                </a:extLst>
              </p:cNvPr>
              <p:cNvSpPr/>
              <p:nvPr/>
            </p:nvSpPr>
            <p:spPr>
              <a:xfrm>
                <a:off x="1585912" y="1753108"/>
                <a:ext cx="5143500" cy="2800350"/>
              </a:xfrm>
              <a:prstGeom prst="diamond">
                <a:avLst/>
              </a:prstGeom>
              <a:solidFill>
                <a:srgbClr val="78909C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D6DA62E7-F455-48F6-A207-7B4DAF1C4323}"/>
                  </a:ext>
                </a:extLst>
              </p:cNvPr>
              <p:cNvSpPr/>
              <p:nvPr/>
            </p:nvSpPr>
            <p:spPr>
              <a:xfrm>
                <a:off x="2243137" y="1753108"/>
                <a:ext cx="3829050" cy="2084704"/>
              </a:xfrm>
              <a:custGeom>
                <a:avLst/>
                <a:gdLst>
                  <a:gd name="connsiteX0" fmla="*/ 1884609 w 3769219"/>
                  <a:gd name="connsiteY0" fmla="*/ 0 h 2052130"/>
                  <a:gd name="connsiteX1" fmla="*/ 3769219 w 3769219"/>
                  <a:gd name="connsiteY1" fmla="*/ 1026065 h 2052130"/>
                  <a:gd name="connsiteX2" fmla="*/ 1884609 w 3769219"/>
                  <a:gd name="connsiteY2" fmla="*/ 2052130 h 2052130"/>
                  <a:gd name="connsiteX3" fmla="*/ 0 w 3769219"/>
                  <a:gd name="connsiteY3" fmla="*/ 1026065 h 2052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9219" h="2052130">
                    <a:moveTo>
                      <a:pt x="1884609" y="0"/>
                    </a:moveTo>
                    <a:lnTo>
                      <a:pt x="3769219" y="1026065"/>
                    </a:lnTo>
                    <a:lnTo>
                      <a:pt x="1884609" y="2052130"/>
                    </a:lnTo>
                    <a:lnTo>
                      <a:pt x="0" y="1026065"/>
                    </a:lnTo>
                    <a:close/>
                  </a:path>
                </a:pathLst>
              </a:custGeom>
              <a:solidFill>
                <a:srgbClr val="607D8B"/>
              </a:solidFill>
              <a:ln w="12700" cap="flat" cmpd="sng" algn="ctr">
                <a:noFill/>
                <a:prstDash val="solid"/>
                <a:miter lim="800000"/>
              </a:ln>
              <a:effectLst>
                <a:softEdge rad="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Diamond 16">
                <a:extLst>
                  <a:ext uri="{FF2B5EF4-FFF2-40B4-BE49-F238E27FC236}">
                    <a16:creationId xmlns:a16="http://schemas.microsoft.com/office/drawing/2014/main" id="{A7C87CAA-8AA5-4B1E-801E-5A01DFA80FB1}"/>
                  </a:ext>
                </a:extLst>
              </p:cNvPr>
              <p:cNvSpPr/>
              <p:nvPr/>
            </p:nvSpPr>
            <p:spPr>
              <a:xfrm>
                <a:off x="1585912" y="819150"/>
                <a:ext cx="5143500" cy="2800350"/>
              </a:xfrm>
              <a:prstGeom prst="diamond">
                <a:avLst/>
              </a:prstGeom>
              <a:solidFill>
                <a:srgbClr val="00E676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91C454D-E790-4479-ACFD-4D5743733A09}"/>
              </a:ext>
            </a:extLst>
          </p:cNvPr>
          <p:cNvSpPr/>
          <p:nvPr/>
        </p:nvSpPr>
        <p:spPr>
          <a:xfrm>
            <a:off x="5287546" y="3170625"/>
            <a:ext cx="2989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IN" sz="2800" spc="-1" dirty="0">
                <a:solidFill>
                  <a:srgbClr val="000000"/>
                </a:solidFill>
                <a:latin typeface="Product Sans" panose="020B0503030502040203" pitchFamily="34" charset="0"/>
                <a:ea typeface="Roboto" panose="02000000000000000000" pitchFamily="2" charset="0"/>
              </a:rPr>
              <a:t>The Android  App.</a:t>
            </a:r>
            <a:endParaRPr lang="en-IN" sz="2800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987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5"/>
          <p:cNvSpPr txBox="1"/>
          <p:nvPr/>
        </p:nvSpPr>
        <p:spPr>
          <a:xfrm>
            <a:off x="11638080" y="6226200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583BDDE9-9B76-43CB-9867-27A9B424F821}" type="slidenum">
              <a:rPr lang="en-IN" sz="1800" b="0" strike="noStrike" spc="-1">
                <a:solidFill>
                  <a:srgbClr val="000000"/>
                </a:solidFill>
                <a:latin typeface="Calibri"/>
              </a:rPr>
              <a:t>8</a:t>
            </a:fld>
            <a:endParaRPr lang="en-IN" sz="1800" b="0" strike="noStrike" spc="-1">
              <a:latin typeface="Times New Roman"/>
            </a:endParaRPr>
          </a:p>
        </p:txBody>
      </p:sp>
      <p:pic>
        <p:nvPicPr>
          <p:cNvPr id="11" name="Picture 10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3A3CC45-DBD2-43CC-95EA-A4953C0A6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297" y="0"/>
            <a:ext cx="3809405" cy="6858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966458-E614-434A-98BC-D29F5FC0B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09405" cy="6858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893AC3-F7A9-4090-A076-5A5729F5E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355" y="0"/>
            <a:ext cx="3809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001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"/>
          <p:cNvGrpSpPr/>
          <p:nvPr/>
        </p:nvGrpSpPr>
        <p:grpSpPr>
          <a:xfrm>
            <a:off x="9370800" y="-1429200"/>
            <a:ext cx="4249800" cy="4246920"/>
            <a:chOff x="9370800" y="-1429200"/>
            <a:chExt cx="4249800" cy="4246920"/>
          </a:xfrm>
        </p:grpSpPr>
        <p:sp>
          <p:nvSpPr>
            <p:cNvPr id="119" name="CustomShape 2"/>
            <p:cNvSpPr/>
            <p:nvPr/>
          </p:nvSpPr>
          <p:spPr>
            <a:xfrm rot="8100000">
              <a:off x="9784440" y="-1014840"/>
              <a:ext cx="1999080" cy="1999080"/>
            </a:xfrm>
            <a:custGeom>
              <a:avLst/>
              <a:gdLst/>
              <a:ahLst/>
              <a:cxnLst/>
              <a:rect l="l" t="t" r="r" b="b"/>
              <a:pathLst>
                <a:path w="2553990" h="2553991">
                  <a:moveTo>
                    <a:pt x="2553990" y="0"/>
                  </a:moveTo>
                  <a:lnTo>
                    <a:pt x="2553990" y="255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676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" name="CustomShape 3"/>
            <p:cNvSpPr/>
            <p:nvPr/>
          </p:nvSpPr>
          <p:spPr>
            <a:xfrm rot="8100000">
              <a:off x="11089080" y="126360"/>
              <a:ext cx="2003400" cy="2323080"/>
            </a:xfrm>
            <a:custGeom>
              <a:avLst/>
              <a:gdLst/>
              <a:ahLst/>
              <a:cxnLst/>
              <a:rect l="l" t="t" r="r" b="b"/>
              <a:pathLst>
                <a:path w="2559410" h="2967775">
                  <a:moveTo>
                    <a:pt x="2559410" y="0"/>
                  </a:moveTo>
                  <a:lnTo>
                    <a:pt x="2559410" y="2967775"/>
                  </a:lnTo>
                  <a:lnTo>
                    <a:pt x="408364" y="2967774"/>
                  </a:lnTo>
                  <a:lnTo>
                    <a:pt x="0" y="2559411"/>
                  </a:lnTo>
                  <a:close/>
                </a:path>
              </a:pathLst>
            </a:custGeom>
            <a:solidFill>
              <a:srgbClr val="263238"/>
            </a:solidFill>
            <a:ln w="12600">
              <a:noFill/>
            </a:ln>
            <a:effectLst>
              <a:outerShdw dist="25560" dir="5400000">
                <a:srgbClr val="000000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2" name="TextShape 5"/>
          <p:cNvSpPr txBox="1"/>
          <p:nvPr/>
        </p:nvSpPr>
        <p:spPr>
          <a:xfrm>
            <a:off x="11638080" y="6226200"/>
            <a:ext cx="5536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A868848F-290D-4895-BF96-C88F2B4CE5F2}" type="slidenum">
              <a:rPr lang="en-IN" sz="1800" b="0" strike="noStrike" spc="-1">
                <a:solidFill>
                  <a:srgbClr val="000000"/>
                </a:solidFill>
                <a:latin typeface="Calibri"/>
              </a:rPr>
              <a:t>9</a:t>
            </a:fld>
            <a:endParaRPr lang="en-IN" sz="1800" b="0" strike="noStrike" spc="-1">
              <a:latin typeface="Times New Roman"/>
            </a:endParaRPr>
          </a:p>
        </p:txBody>
      </p:sp>
      <p:sp>
        <p:nvSpPr>
          <p:cNvPr id="124" name="CustomShape 7"/>
          <p:cNvSpPr/>
          <p:nvPr/>
        </p:nvSpPr>
        <p:spPr>
          <a:xfrm>
            <a:off x="1110661" y="1801052"/>
            <a:ext cx="9673319" cy="40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60">
              <a:lnSpc>
                <a:spcPct val="100000"/>
              </a:lnSpc>
              <a:buClr>
                <a:srgbClr val="000000"/>
              </a:buClr>
            </a:pPr>
            <a:r>
              <a:rPr lang="en-IN" sz="1800" b="0" strike="noStrike" spc="-1" dirty="0">
                <a:latin typeface="Product Sans" panose="020B0503030502040203" pitchFamily="34" charset="0"/>
                <a:ea typeface="Roboto" panose="02000000000000000000" pitchFamily="2" charset="0"/>
              </a:rPr>
              <a:t>The app is divided into three parts, which will be available to the user after sign in.</a:t>
            </a: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endParaRPr lang="en-IN" sz="1800" b="0" strike="noStrike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1800" b="0" strike="noStrike" spc="-1" dirty="0">
                <a:latin typeface="Product Sans" panose="020B0503030502040203" pitchFamily="34" charset="0"/>
                <a:ea typeface="Roboto" panose="02000000000000000000" pitchFamily="2" charset="0"/>
              </a:rPr>
              <a:t>The 1</a:t>
            </a:r>
            <a:r>
              <a:rPr lang="en-IN" sz="1800" b="0" strike="noStrike" spc="-1" baseline="30000" dirty="0">
                <a:latin typeface="Product Sans" panose="020B0503030502040203" pitchFamily="34" charset="0"/>
                <a:ea typeface="Roboto" panose="02000000000000000000" pitchFamily="2" charset="0"/>
              </a:rPr>
              <a:t>st</a:t>
            </a:r>
            <a:r>
              <a:rPr lang="en-IN" sz="1800" b="0" strike="noStrike" spc="-1" dirty="0">
                <a:latin typeface="Product Sans" panose="020B0503030502040203" pitchFamily="34" charset="0"/>
                <a:ea typeface="Roboto" panose="02000000000000000000" pitchFamily="2" charset="0"/>
              </a:rPr>
              <a:t> part : The News Column</a:t>
            </a:r>
            <a:endParaRPr lang="en-IN" b="0" strike="noStrike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743040" lvl="1" indent="-285480">
              <a:buClr>
                <a:srgbClr val="000000"/>
              </a:buClr>
              <a:buFont typeface="Arial"/>
              <a:buChar char="•"/>
            </a:pPr>
            <a:r>
              <a:rPr lang="en-IN" spc="-1" dirty="0">
                <a:latin typeface="Product Sans" panose="020B0503030502040203" pitchFamily="34" charset="0"/>
                <a:ea typeface="Roboto" panose="02000000000000000000" pitchFamily="2" charset="0"/>
              </a:rPr>
              <a:t>Displays all the latest news regarding the domain, using web-scraping.</a:t>
            </a:r>
          </a:p>
          <a:p>
            <a:pPr marL="743040" lvl="1" indent="-285480">
              <a:buClr>
                <a:srgbClr val="000000"/>
              </a:buClr>
              <a:buFont typeface="Arial"/>
              <a:buChar char="•"/>
            </a:pPr>
            <a:r>
              <a:rPr lang="en-IN" b="0" strike="noStrike" spc="-1" dirty="0">
                <a:latin typeface="Product Sans" panose="020B0503030502040203" pitchFamily="34" charset="0"/>
                <a:ea typeface="Roboto" panose="02000000000000000000" pitchFamily="2" charset="0"/>
              </a:rPr>
              <a:t>On click opens up a detailed explanation in the </a:t>
            </a:r>
            <a:r>
              <a:rPr lang="en-IN" spc="-1" dirty="0">
                <a:latin typeface="Product Sans" panose="020B0503030502040203" pitchFamily="34" charset="0"/>
                <a:ea typeface="Roboto" panose="02000000000000000000" pitchFamily="2" charset="0"/>
              </a:rPr>
              <a:t>browser.</a:t>
            </a:r>
          </a:p>
          <a:p>
            <a:pPr marL="743040" lvl="1" indent="-285480">
              <a:buClr>
                <a:srgbClr val="000000"/>
              </a:buClr>
              <a:buFont typeface="Arial"/>
              <a:buChar char="•"/>
            </a:pPr>
            <a:endParaRPr lang="en-IN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285840" indent="-285480">
              <a:buClr>
                <a:srgbClr val="000000"/>
              </a:buClr>
              <a:buFont typeface="Arial"/>
              <a:buChar char="•"/>
            </a:pPr>
            <a:r>
              <a:rPr lang="en-IN" spc="-1" dirty="0">
                <a:latin typeface="Product Sans" panose="020B0503030502040203" pitchFamily="34" charset="0"/>
                <a:ea typeface="Roboto" panose="02000000000000000000" pitchFamily="2" charset="0"/>
              </a:rPr>
              <a:t>The 2</a:t>
            </a:r>
            <a:r>
              <a:rPr lang="en-IN" spc="-1" baseline="30000" dirty="0">
                <a:latin typeface="Product Sans" panose="020B0503030502040203" pitchFamily="34" charset="0"/>
                <a:ea typeface="Roboto" panose="02000000000000000000" pitchFamily="2" charset="0"/>
              </a:rPr>
              <a:t>nd</a:t>
            </a:r>
            <a:r>
              <a:rPr lang="en-IN" spc="-1" dirty="0">
                <a:latin typeface="Product Sans" panose="020B0503030502040203" pitchFamily="34" charset="0"/>
                <a:ea typeface="Roboto" panose="02000000000000000000" pitchFamily="2" charset="0"/>
              </a:rPr>
              <a:t> part : User Profile</a:t>
            </a:r>
          </a:p>
          <a:p>
            <a:pPr marL="743040" lvl="1" indent="-285480">
              <a:buClr>
                <a:srgbClr val="000000"/>
              </a:buClr>
              <a:buFont typeface="Arial"/>
              <a:buChar char="•"/>
            </a:pPr>
            <a:r>
              <a:rPr lang="en-IN" spc="-1" dirty="0">
                <a:latin typeface="Product Sans" panose="020B0503030502040203" pitchFamily="34" charset="0"/>
                <a:ea typeface="Roboto" panose="02000000000000000000" pitchFamily="2" charset="0"/>
              </a:rPr>
              <a:t>Has a complete form for the user to fill.</a:t>
            </a:r>
          </a:p>
          <a:p>
            <a:pPr marL="743040" lvl="1" indent="-285480">
              <a:buClr>
                <a:srgbClr val="000000"/>
              </a:buClr>
              <a:buFont typeface="Arial"/>
              <a:buChar char="•"/>
            </a:pPr>
            <a:r>
              <a:rPr lang="en-IN" spc="-1" dirty="0">
                <a:latin typeface="Product Sans" panose="020B0503030502040203" pitchFamily="34" charset="0"/>
                <a:ea typeface="Roboto" panose="02000000000000000000" pitchFamily="2" charset="0"/>
              </a:rPr>
              <a:t>It also has a vaccine and medication portal which will be editable to the doctor.</a:t>
            </a:r>
          </a:p>
          <a:p>
            <a:pPr marL="743040" lvl="1" indent="-285480">
              <a:buClr>
                <a:srgbClr val="000000"/>
              </a:buClr>
              <a:buFont typeface="Arial"/>
              <a:buChar char="•"/>
            </a:pPr>
            <a:r>
              <a:rPr lang="en-IN" spc="-1" dirty="0">
                <a:latin typeface="Product Sans" panose="020B0503030502040203" pitchFamily="34" charset="0"/>
                <a:ea typeface="Roboto" panose="02000000000000000000" pitchFamily="2" charset="0"/>
              </a:rPr>
              <a:t>The user also gets to upload relevant audio and video of the child.</a:t>
            </a:r>
          </a:p>
          <a:p>
            <a:pPr marL="743040" lvl="1" indent="-285480">
              <a:buClr>
                <a:srgbClr val="000000"/>
              </a:buClr>
              <a:buFont typeface="Arial"/>
              <a:buChar char="•"/>
            </a:pPr>
            <a:endParaRPr lang="en-IN" spc="-1" dirty="0">
              <a:latin typeface="Product Sans" panose="020B0503030502040203" pitchFamily="34" charset="0"/>
              <a:ea typeface="Roboto" panose="02000000000000000000" pitchFamily="2" charset="0"/>
            </a:endParaRPr>
          </a:p>
          <a:p>
            <a:pPr marL="285840" indent="-285480">
              <a:buClr>
                <a:srgbClr val="000000"/>
              </a:buClr>
              <a:buFont typeface="Arial"/>
              <a:buChar char="•"/>
            </a:pPr>
            <a:r>
              <a:rPr lang="en-IN" spc="-1" dirty="0">
                <a:latin typeface="Product Sans" panose="020B0503030502040203" pitchFamily="34" charset="0"/>
                <a:ea typeface="Roboto" panose="02000000000000000000" pitchFamily="2" charset="0"/>
              </a:rPr>
              <a:t>The 3</a:t>
            </a:r>
            <a:r>
              <a:rPr lang="en-IN" spc="-1" baseline="30000" dirty="0">
                <a:latin typeface="Product Sans" panose="020B0503030502040203" pitchFamily="34" charset="0"/>
                <a:ea typeface="Roboto" panose="02000000000000000000" pitchFamily="2" charset="0"/>
              </a:rPr>
              <a:t>rd</a:t>
            </a:r>
            <a:r>
              <a:rPr lang="en-IN" spc="-1" dirty="0">
                <a:latin typeface="Product Sans" panose="020B0503030502040203" pitchFamily="34" charset="0"/>
                <a:ea typeface="Roboto" panose="02000000000000000000" pitchFamily="2" charset="0"/>
              </a:rPr>
              <a:t> part : Pocket Doctor</a:t>
            </a:r>
          </a:p>
          <a:p>
            <a:pPr marL="743040" lvl="1" indent="-285480">
              <a:buClr>
                <a:srgbClr val="000000"/>
              </a:buClr>
              <a:buFont typeface="Arial"/>
              <a:buChar char="•"/>
            </a:pPr>
            <a:r>
              <a:rPr lang="en-IN" spc="-1" dirty="0">
                <a:latin typeface="Product Sans" panose="020B0503030502040203" pitchFamily="34" charset="0"/>
                <a:ea typeface="Roboto" panose="02000000000000000000" pitchFamily="2" charset="0"/>
              </a:rPr>
              <a:t>A pre trained multi-purpose chat bot which is made in Dialogue Flow.</a:t>
            </a:r>
          </a:p>
        </p:txBody>
      </p:sp>
      <p:sp>
        <p:nvSpPr>
          <p:cNvPr id="20" name="TextShape 4">
            <a:extLst>
              <a:ext uri="{FF2B5EF4-FFF2-40B4-BE49-F238E27FC236}">
                <a16:creationId xmlns:a16="http://schemas.microsoft.com/office/drawing/2014/main" id="{7638F1E7-7B6C-4A10-B6BD-1E3D1C7C1A82}"/>
              </a:ext>
            </a:extLst>
          </p:cNvPr>
          <p:cNvSpPr txBox="1"/>
          <p:nvPr/>
        </p:nvSpPr>
        <p:spPr>
          <a:xfrm>
            <a:off x="312091" y="613903"/>
            <a:ext cx="3611160" cy="431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latin typeface="Product Sans" panose="020B0503030502040203" pitchFamily="34" charset="0"/>
              </a:rPr>
              <a:t>Allisto</a:t>
            </a:r>
            <a:endParaRPr lang="en-US" sz="4400" b="0" strike="noStrike" spc="-1" dirty="0">
              <a:solidFill>
                <a:srgbClr val="000000"/>
              </a:solidFill>
              <a:latin typeface="Product Sans" panose="020B0503030502040203" pitchFamily="34" charset="0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14EBD3D1-CBC5-4A4E-8245-3CBCA35DB388}"/>
              </a:ext>
            </a:extLst>
          </p:cNvPr>
          <p:cNvSpPr/>
          <p:nvPr/>
        </p:nvSpPr>
        <p:spPr>
          <a:xfrm>
            <a:off x="312091" y="211115"/>
            <a:ext cx="2208600" cy="49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IN" sz="2200" b="0" strike="noStrike" spc="-1" dirty="0">
                <a:solidFill>
                  <a:srgbClr val="00AC58"/>
                </a:solidFill>
                <a:latin typeface="Product Sans" panose="020B0503030502040203" pitchFamily="34" charset="0"/>
                <a:ea typeface="Roboto Light"/>
              </a:rPr>
              <a:t>IDEA</a:t>
            </a:r>
            <a:endParaRPr lang="en-IN" sz="2200" b="0" strike="noStrike" spc="-1" dirty="0">
              <a:latin typeface="Product Sans" panose="020B050303050204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50800" dist="25400" dir="5400000" algn="t" rotWithShape="0">
            <a:prstClr val="black">
              <a:alpha val="30000"/>
            </a:prstClr>
          </a:outerShdw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45003</TotalTime>
  <Words>1168</Words>
  <Application>Microsoft Office PowerPoint</Application>
  <PresentationFormat>Widescreen</PresentationFormat>
  <Paragraphs>178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Roboto Thin</vt:lpstr>
      <vt:lpstr>Arial</vt:lpstr>
      <vt:lpstr>Calibri</vt:lpstr>
      <vt:lpstr>Roboto</vt:lpstr>
      <vt:lpstr>Symbol</vt:lpstr>
      <vt:lpstr>Product Sans</vt:lpstr>
      <vt:lpstr>DejaVu Sans</vt:lpstr>
      <vt:lpstr>Wingdings</vt:lpstr>
      <vt:lpstr>Malgun Gothic Semilight</vt:lpstr>
      <vt:lpstr>Times New Roman</vt:lpstr>
      <vt:lpstr>Roboto Light</vt:lpstr>
      <vt:lpstr>Office Theme</vt:lpstr>
      <vt:lpstr>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Aditya Thakur</dc:creator>
  <dc:description/>
  <cp:lastModifiedBy>Aditya Thakur</cp:lastModifiedBy>
  <cp:revision>655</cp:revision>
  <dcterms:created xsi:type="dcterms:W3CDTF">2015-05-30T00:46:15Z</dcterms:created>
  <dcterms:modified xsi:type="dcterms:W3CDTF">2018-11-04T06:21:06Z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8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